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arykate" charset="1" panose="00000000000000000000"/>
      <p:regular r:id="rId12"/>
    </p:embeddedFont>
    <p:embeddedFont>
      <p:font typeface="Sigher" charset="1" panose="00000000000000000000"/>
      <p:regular r:id="rId13"/>
    </p:embeddedFont>
    <p:embeddedFont>
      <p:font typeface="Londrina Solid Regular" charset="1" panose="000005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36" Target="slides/slide22.xml" Type="http://schemas.openxmlformats.org/officeDocument/2006/relationships/slide"/><Relationship Id="rId37" Target="slides/slide23.xml" Type="http://schemas.openxmlformats.org/officeDocument/2006/relationships/slide"/><Relationship Id="rId38" Target="slides/slide24.xml" Type="http://schemas.openxmlformats.org/officeDocument/2006/relationships/slide"/><Relationship Id="rId39" Target="slides/slide25.xml" Type="http://schemas.openxmlformats.org/officeDocument/2006/relationships/slide"/><Relationship Id="rId4" Target="theme/theme1.xml" Type="http://schemas.openxmlformats.org/officeDocument/2006/relationships/theme"/><Relationship Id="rId40" Target="slides/slide2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gif"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2" Target="../media/image60.png" Type="http://schemas.openxmlformats.org/officeDocument/2006/relationships/image"/><Relationship Id="rId3" Target="../media/image61.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68.png" Type="http://schemas.openxmlformats.org/officeDocument/2006/relationships/image"/><Relationship Id="rId7" Target="../media/image69.pn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svg" Type="http://schemas.openxmlformats.org/officeDocument/2006/relationships/image"/><Relationship Id="rId12" Target="../media/image78.png" Type="http://schemas.openxmlformats.org/officeDocument/2006/relationships/image"/><Relationship Id="rId13" Target="../media/image79.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74.png" Type="http://schemas.openxmlformats.org/officeDocument/2006/relationships/image"/><Relationship Id="rId9" Target="../media/image7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svg" Type="http://schemas.openxmlformats.org/officeDocument/2006/relationships/image"/><Relationship Id="rId12" Target="../media/image84.png" Type="http://schemas.openxmlformats.org/officeDocument/2006/relationships/image"/><Relationship Id="rId13" Target="../media/image85.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80.png" Type="http://schemas.openxmlformats.org/officeDocument/2006/relationships/image"/><Relationship Id="rId9" Target="../media/image8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86.png" Type="http://schemas.openxmlformats.org/officeDocument/2006/relationships/image"/><Relationship Id="rId9" Target="../media/image8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88.png" Type="http://schemas.openxmlformats.org/officeDocument/2006/relationships/image"/><Relationship Id="rId7" Target="../media/image89.svg" Type="http://schemas.openxmlformats.org/officeDocument/2006/relationships/image"/><Relationship Id="rId8" Target="../media/image9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1.jpeg" Type="http://schemas.openxmlformats.org/officeDocument/2006/relationships/image"/><Relationship Id="rId3" Target="../media/image9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3.jpeg" Type="http://schemas.openxmlformats.org/officeDocument/2006/relationships/image"/><Relationship Id="rId3" Target="../media/image94.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5.jpeg" Type="http://schemas.openxmlformats.org/officeDocument/2006/relationships/image"/><Relationship Id="rId3" Target="../media/image96.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7.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8.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 Id="rId6" Target="../media/image10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2.png" Type="http://schemas.openxmlformats.org/officeDocument/2006/relationships/image"/><Relationship Id="rId13" Target="../media/image113.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06.png" Type="http://schemas.openxmlformats.org/officeDocument/2006/relationships/image"/><Relationship Id="rId5" Target="../media/image107.svg" Type="http://schemas.openxmlformats.org/officeDocument/2006/relationships/image"/><Relationship Id="rId6" Target="../media/image108.png" Type="http://schemas.openxmlformats.org/officeDocument/2006/relationships/image"/><Relationship Id="rId7" Target="../media/image109.svg" Type="http://schemas.openxmlformats.org/officeDocument/2006/relationships/image"/><Relationship Id="rId8" Target="../media/image110.png" Type="http://schemas.openxmlformats.org/officeDocument/2006/relationships/image"/><Relationship Id="rId9" Target="../media/image1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3.jpeg" Type="http://schemas.openxmlformats.org/officeDocument/2006/relationships/image"/><Relationship Id="rId7" Target="../media/image3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jpeg" Type="http://schemas.openxmlformats.org/officeDocument/2006/relationships/image"/><Relationship Id="rId7" Target="../media/image4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198562" y="8331403"/>
            <a:ext cx="4446002" cy="449658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536664">
            <a:off x="-2367279" y="-4637604"/>
            <a:ext cx="5904776" cy="7952561"/>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2262">
            <a:off x="2336239" y="1501070"/>
            <a:ext cx="13837704" cy="7648476"/>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2262">
            <a:off x="2018807" y="1073425"/>
            <a:ext cx="13837704" cy="7648476"/>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03686" y="3247803"/>
            <a:ext cx="1450029" cy="1501913"/>
          </a:xfrm>
          <a:prstGeom prst="rect">
            <a:avLst/>
          </a:prstGeom>
        </p:spPr>
      </p:pic>
      <p:sp>
        <p:nvSpPr>
          <p:cNvPr name="TextBox 7" id="7"/>
          <p:cNvSpPr txBox="true"/>
          <p:nvPr/>
        </p:nvSpPr>
        <p:spPr>
          <a:xfrm rot="-22262">
            <a:off x="3378936" y="2885282"/>
            <a:ext cx="11117447" cy="5410185"/>
          </a:xfrm>
          <a:prstGeom prst="rect">
            <a:avLst/>
          </a:prstGeom>
        </p:spPr>
        <p:txBody>
          <a:bodyPr anchor="t" rtlCol="false" tIns="0" lIns="0" bIns="0" rIns="0">
            <a:spAutoFit/>
          </a:bodyPr>
          <a:lstStyle/>
          <a:p>
            <a:pPr algn="ctr">
              <a:lnSpc>
                <a:spcPts val="13806"/>
              </a:lnSpc>
            </a:pPr>
            <a:r>
              <a:rPr lang="en-US" sz="15341">
                <a:solidFill>
                  <a:srgbClr val="000000"/>
                </a:solidFill>
                <a:latin typeface="Marykate"/>
              </a:rPr>
              <a:t>Tugas Besar Pemrograman Web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440760" y="-3976280"/>
            <a:ext cx="5904776" cy="79525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04312"/>
            <a:ext cx="3580152" cy="4751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680308" y="4951554"/>
            <a:ext cx="1157983" cy="1199418"/>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1028700" y="3112261"/>
            <a:ext cx="8434112" cy="4737599"/>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9462812" y="2747223"/>
            <a:ext cx="4689631" cy="3493775"/>
          </a:xfrm>
          <a:prstGeom prst="rect">
            <a:avLst/>
          </a:prstGeom>
        </p:spPr>
      </p:pic>
      <p:sp>
        <p:nvSpPr>
          <p:cNvPr name="TextBox 7" id="7"/>
          <p:cNvSpPr txBox="true"/>
          <p:nvPr/>
        </p:nvSpPr>
        <p:spPr>
          <a:xfrm rot="0">
            <a:off x="9990540" y="6055722"/>
            <a:ext cx="7268760" cy="3493026"/>
          </a:xfrm>
          <a:prstGeom prst="rect">
            <a:avLst/>
          </a:prstGeom>
        </p:spPr>
        <p:txBody>
          <a:bodyPr anchor="t" rtlCol="false" tIns="0" lIns="0" bIns="0" rIns="0">
            <a:spAutoFit/>
          </a:bodyPr>
          <a:lstStyle/>
          <a:p>
            <a:pPr algn="ctr">
              <a:lnSpc>
                <a:spcPts val="5517"/>
              </a:lnSpc>
              <a:spcBef>
                <a:spcPct val="0"/>
              </a:spcBef>
            </a:pPr>
            <a:r>
              <a:rPr lang="en-US" sz="3941">
                <a:solidFill>
                  <a:srgbClr val="000000"/>
                </a:solidFill>
                <a:latin typeface="Marykate"/>
              </a:rPr>
              <a:t>Login adalah proses masuk ke dalam sebuah web dengan memasukkan identitas akun minimal terdiri dari username/akun pengguna dan password untuk mendapatkan hak akses.</a:t>
            </a:r>
          </a:p>
        </p:txBody>
      </p:sp>
      <p:sp>
        <p:nvSpPr>
          <p:cNvPr name="TextBox 8" id="8"/>
          <p:cNvSpPr txBox="true"/>
          <p:nvPr/>
        </p:nvSpPr>
        <p:spPr>
          <a:xfrm rot="0">
            <a:off x="6808304" y="207010"/>
            <a:ext cx="1638449" cy="1270290"/>
          </a:xfrm>
          <a:prstGeom prst="rect">
            <a:avLst/>
          </a:prstGeom>
        </p:spPr>
        <p:txBody>
          <a:bodyPr anchor="t" rtlCol="false" tIns="0" lIns="0" bIns="0" rIns="0">
            <a:spAutoFit/>
          </a:bodyPr>
          <a:lstStyle/>
          <a:p>
            <a:pPr algn="ctr">
              <a:lnSpc>
                <a:spcPts val="10308"/>
              </a:lnSpc>
              <a:spcBef>
                <a:spcPct val="0"/>
              </a:spcBef>
            </a:pPr>
            <a:r>
              <a:rPr lang="en-US" sz="7363">
                <a:solidFill>
                  <a:srgbClr val="333330"/>
                </a:solidFill>
                <a:latin typeface="Marykate"/>
              </a:rPr>
              <a:t>Login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440760" y="-3976280"/>
            <a:ext cx="5904776" cy="79525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04312"/>
            <a:ext cx="3580152" cy="4751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680308" y="4951554"/>
            <a:ext cx="1157983" cy="1199418"/>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9474668" y="1605556"/>
            <a:ext cx="7943310" cy="4461906"/>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6199674" y="3238070"/>
            <a:ext cx="3125936" cy="2313193"/>
          </a:xfrm>
          <a:prstGeom prst="rect">
            <a:avLst/>
          </a:prstGeom>
        </p:spPr>
      </p:pic>
      <p:sp>
        <p:nvSpPr>
          <p:cNvPr name="TextBox 7" id="7"/>
          <p:cNvSpPr txBox="true"/>
          <p:nvPr/>
        </p:nvSpPr>
        <p:spPr>
          <a:xfrm rot="0">
            <a:off x="5826419" y="95526"/>
            <a:ext cx="2826474" cy="1383970"/>
          </a:xfrm>
          <a:prstGeom prst="rect">
            <a:avLst/>
          </a:prstGeom>
        </p:spPr>
        <p:txBody>
          <a:bodyPr anchor="t" rtlCol="false" tIns="0" lIns="0" bIns="0" rIns="0">
            <a:spAutoFit/>
          </a:bodyPr>
          <a:lstStyle/>
          <a:p>
            <a:pPr algn="ctr">
              <a:lnSpc>
                <a:spcPts val="11159"/>
              </a:lnSpc>
              <a:spcBef>
                <a:spcPct val="0"/>
              </a:spcBef>
            </a:pPr>
            <a:r>
              <a:rPr lang="en-US" sz="7971">
                <a:solidFill>
                  <a:srgbClr val="FFFFFF"/>
                </a:solidFill>
                <a:latin typeface="Marykate"/>
              </a:rPr>
              <a:t>Register</a:t>
            </a:r>
          </a:p>
        </p:txBody>
      </p:sp>
      <p:sp>
        <p:nvSpPr>
          <p:cNvPr name="TextBox 8" id="8"/>
          <p:cNvSpPr txBox="true"/>
          <p:nvPr/>
        </p:nvSpPr>
        <p:spPr>
          <a:xfrm rot="0">
            <a:off x="1502513" y="6921818"/>
            <a:ext cx="9703649" cy="2250889"/>
          </a:xfrm>
          <a:prstGeom prst="rect">
            <a:avLst/>
          </a:prstGeom>
        </p:spPr>
        <p:txBody>
          <a:bodyPr anchor="t" rtlCol="false" tIns="0" lIns="0" bIns="0" rIns="0">
            <a:spAutoFit/>
          </a:bodyPr>
          <a:lstStyle/>
          <a:p>
            <a:pPr algn="ctr">
              <a:lnSpc>
                <a:spcPts val="5969"/>
              </a:lnSpc>
              <a:spcBef>
                <a:spcPct val="0"/>
              </a:spcBef>
            </a:pPr>
            <a:r>
              <a:rPr lang="en-US" sz="4263">
                <a:solidFill>
                  <a:srgbClr val="FFFFFF"/>
                </a:solidFill>
                <a:latin typeface="Marykate"/>
              </a:rPr>
              <a:t>Register adalah fitur yang digunakan untuk membuat akun pada pengguna baru atau  pengguna yang belum memiliki akun.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440760" y="-3976280"/>
            <a:ext cx="5904776" cy="79525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04312"/>
            <a:ext cx="3580152" cy="4751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680308" y="4951554"/>
            <a:ext cx="1157983" cy="1199418"/>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3603417" y="2148786"/>
            <a:ext cx="3352668" cy="3352668"/>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10877957" y="2708459"/>
            <a:ext cx="2528479" cy="2528479"/>
          </a:xfrm>
          <a:prstGeom prst="rect">
            <a:avLst/>
          </a:prstGeom>
        </p:spPr>
      </p:pic>
      <p:sp>
        <p:nvSpPr>
          <p:cNvPr name="TextBox 7" id="7"/>
          <p:cNvSpPr txBox="true"/>
          <p:nvPr/>
        </p:nvSpPr>
        <p:spPr>
          <a:xfrm rot="0">
            <a:off x="7046823" y="619706"/>
            <a:ext cx="3831134" cy="1529081"/>
          </a:xfrm>
          <a:prstGeom prst="rect">
            <a:avLst/>
          </a:prstGeom>
        </p:spPr>
        <p:txBody>
          <a:bodyPr anchor="t" rtlCol="false" tIns="0" lIns="0" bIns="0" rIns="0">
            <a:spAutoFit/>
          </a:bodyPr>
          <a:lstStyle/>
          <a:p>
            <a:pPr algn="ctr">
              <a:lnSpc>
                <a:spcPts val="12319"/>
              </a:lnSpc>
              <a:spcBef>
                <a:spcPct val="0"/>
              </a:spcBef>
            </a:pPr>
            <a:r>
              <a:rPr lang="en-US" sz="8799">
                <a:solidFill>
                  <a:srgbClr val="FFFFFF"/>
                </a:solidFill>
                <a:latin typeface="Marykate"/>
              </a:rPr>
              <a:t>Level User</a:t>
            </a:r>
          </a:p>
        </p:txBody>
      </p:sp>
      <p:sp>
        <p:nvSpPr>
          <p:cNvPr name="TextBox 8" id="8"/>
          <p:cNvSpPr txBox="true"/>
          <p:nvPr/>
        </p:nvSpPr>
        <p:spPr>
          <a:xfrm rot="0">
            <a:off x="11594080" y="5465538"/>
            <a:ext cx="878362" cy="735243"/>
          </a:xfrm>
          <a:prstGeom prst="rect">
            <a:avLst/>
          </a:prstGeom>
        </p:spPr>
        <p:txBody>
          <a:bodyPr anchor="t" rtlCol="false" tIns="0" lIns="0" bIns="0" rIns="0">
            <a:spAutoFit/>
          </a:bodyPr>
          <a:lstStyle/>
          <a:p>
            <a:pPr algn="ctr">
              <a:lnSpc>
                <a:spcPts val="5969"/>
              </a:lnSpc>
              <a:spcBef>
                <a:spcPct val="0"/>
              </a:spcBef>
            </a:pPr>
            <a:r>
              <a:rPr lang="en-US" sz="4263">
                <a:solidFill>
                  <a:srgbClr val="FFFFFF"/>
                </a:solidFill>
                <a:latin typeface="Marykate"/>
              </a:rPr>
              <a:t>USER</a:t>
            </a:r>
          </a:p>
        </p:txBody>
      </p:sp>
      <p:sp>
        <p:nvSpPr>
          <p:cNvPr name="TextBox 9" id="9"/>
          <p:cNvSpPr txBox="true"/>
          <p:nvPr/>
        </p:nvSpPr>
        <p:spPr>
          <a:xfrm rot="0">
            <a:off x="4564243" y="5415729"/>
            <a:ext cx="1243303" cy="735243"/>
          </a:xfrm>
          <a:prstGeom prst="rect">
            <a:avLst/>
          </a:prstGeom>
        </p:spPr>
        <p:txBody>
          <a:bodyPr anchor="t" rtlCol="false" tIns="0" lIns="0" bIns="0" rIns="0">
            <a:spAutoFit/>
          </a:bodyPr>
          <a:lstStyle/>
          <a:p>
            <a:pPr algn="ctr">
              <a:lnSpc>
                <a:spcPts val="5969"/>
              </a:lnSpc>
              <a:spcBef>
                <a:spcPct val="0"/>
              </a:spcBef>
            </a:pPr>
            <a:r>
              <a:rPr lang="en-US" sz="4263">
                <a:solidFill>
                  <a:srgbClr val="FFFFFF"/>
                </a:solidFill>
                <a:latin typeface="Marykate"/>
              </a:rPr>
              <a:t>ADMIN</a:t>
            </a:r>
          </a:p>
        </p:txBody>
      </p:sp>
      <p:sp>
        <p:nvSpPr>
          <p:cNvPr name="TextBox 10" id="10"/>
          <p:cNvSpPr txBox="true"/>
          <p:nvPr/>
        </p:nvSpPr>
        <p:spPr>
          <a:xfrm rot="0">
            <a:off x="2721891" y="6427197"/>
            <a:ext cx="4947058" cy="2014753"/>
          </a:xfrm>
          <a:prstGeom prst="rect">
            <a:avLst/>
          </a:prstGeom>
        </p:spPr>
        <p:txBody>
          <a:bodyPr anchor="t" rtlCol="false" tIns="0" lIns="0" bIns="0" rIns="0">
            <a:spAutoFit/>
          </a:bodyPr>
          <a:lstStyle/>
          <a:p>
            <a:pPr algn="ctr">
              <a:lnSpc>
                <a:spcPts val="5325"/>
              </a:lnSpc>
            </a:pPr>
            <a:r>
              <a:rPr lang="en-US" sz="3803">
                <a:solidFill>
                  <a:srgbClr val="FFFFFF"/>
                </a:solidFill>
                <a:latin typeface="Marykate"/>
              </a:rPr>
              <a:t>Admin memiliki akses untuk memanipulasi data yang</a:t>
            </a:r>
          </a:p>
          <a:p>
            <a:pPr algn="ctr">
              <a:lnSpc>
                <a:spcPts val="5325"/>
              </a:lnSpc>
              <a:spcBef>
                <a:spcPct val="0"/>
              </a:spcBef>
            </a:pPr>
            <a:r>
              <a:rPr lang="en-US" sz="3803">
                <a:solidFill>
                  <a:srgbClr val="FFFFFF"/>
                </a:solidFill>
                <a:latin typeface="Marykate"/>
              </a:rPr>
              <a:t>ada dalam web tersebut</a:t>
            </a:r>
          </a:p>
        </p:txBody>
      </p:sp>
      <p:sp>
        <p:nvSpPr>
          <p:cNvPr name="TextBox 11" id="11"/>
          <p:cNvSpPr txBox="true"/>
          <p:nvPr/>
        </p:nvSpPr>
        <p:spPr>
          <a:xfrm rot="0">
            <a:off x="9559732" y="6427197"/>
            <a:ext cx="4947058" cy="2014753"/>
          </a:xfrm>
          <a:prstGeom prst="rect">
            <a:avLst/>
          </a:prstGeom>
        </p:spPr>
        <p:txBody>
          <a:bodyPr anchor="t" rtlCol="false" tIns="0" lIns="0" bIns="0" rIns="0">
            <a:spAutoFit/>
          </a:bodyPr>
          <a:lstStyle/>
          <a:p>
            <a:pPr algn="ctr">
              <a:lnSpc>
                <a:spcPts val="5325"/>
              </a:lnSpc>
              <a:spcBef>
                <a:spcPct val="0"/>
              </a:spcBef>
            </a:pPr>
            <a:r>
              <a:rPr lang="en-US" sz="3803">
                <a:solidFill>
                  <a:srgbClr val="FFFFFF"/>
                </a:solidFill>
                <a:latin typeface="Marykate"/>
              </a:rPr>
              <a:t>User memiliki akses untuk menggunakan beberapa fitur dalam web tersebut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797120" y="-4427670"/>
            <a:ext cx="5904776" cy="79525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11629" y="791108"/>
            <a:ext cx="3580152" cy="4751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680308" y="5441535"/>
            <a:ext cx="1157983" cy="1199418"/>
          </a:xfrm>
          <a:prstGeom prst="rect">
            <a:avLst/>
          </a:prstGeom>
        </p:spPr>
      </p:pic>
      <p:pic>
        <p:nvPicPr>
          <p:cNvPr name="Picture 5" id="5"/>
          <p:cNvPicPr>
            <a:picLocks noChangeAspect="true"/>
          </p:cNvPicPr>
          <p:nvPr/>
        </p:nvPicPr>
        <p:blipFill>
          <a:blip r:embed="rId8"/>
          <a:srcRect l="5951" t="0" r="5951" b="0"/>
          <a:stretch>
            <a:fillRect/>
          </a:stretch>
        </p:blipFill>
        <p:spPr>
          <a:xfrm flipH="false" flipV="false" rot="0">
            <a:off x="10506401" y="747584"/>
            <a:ext cx="7331891" cy="4674901"/>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1161848" y="5744645"/>
            <a:ext cx="6968202" cy="3914170"/>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454722">
            <a:off x="8505088" y="7781586"/>
            <a:ext cx="1617432" cy="489273"/>
          </a:xfrm>
          <a:prstGeom prst="rect">
            <a:avLst/>
          </a:prstGeom>
        </p:spPr>
      </p:pic>
      <p:sp>
        <p:nvSpPr>
          <p:cNvPr name="TextBox 8" id="8"/>
          <p:cNvSpPr txBox="true"/>
          <p:nvPr/>
        </p:nvSpPr>
        <p:spPr>
          <a:xfrm rot="0">
            <a:off x="6320420" y="-84916"/>
            <a:ext cx="3338433" cy="1036077"/>
          </a:xfrm>
          <a:prstGeom prst="rect">
            <a:avLst/>
          </a:prstGeom>
        </p:spPr>
        <p:txBody>
          <a:bodyPr anchor="t" rtlCol="false" tIns="0" lIns="0" bIns="0" rIns="0">
            <a:spAutoFit/>
          </a:bodyPr>
          <a:lstStyle/>
          <a:p>
            <a:pPr algn="ctr">
              <a:lnSpc>
                <a:spcPts val="8483"/>
              </a:lnSpc>
              <a:spcBef>
                <a:spcPct val="0"/>
              </a:spcBef>
            </a:pPr>
            <a:r>
              <a:rPr lang="en-US" sz="6059">
                <a:solidFill>
                  <a:srgbClr val="000000"/>
                </a:solidFill>
                <a:latin typeface="Marykate"/>
              </a:rPr>
              <a:t>2. Search Bar</a:t>
            </a:r>
          </a:p>
        </p:txBody>
      </p:sp>
      <p:sp>
        <p:nvSpPr>
          <p:cNvPr name="TextBox 9" id="9"/>
          <p:cNvSpPr txBox="true"/>
          <p:nvPr/>
        </p:nvSpPr>
        <p:spPr>
          <a:xfrm rot="0">
            <a:off x="888896" y="1508112"/>
            <a:ext cx="8424909" cy="3505452"/>
          </a:xfrm>
          <a:prstGeom prst="rect">
            <a:avLst/>
          </a:prstGeom>
        </p:spPr>
        <p:txBody>
          <a:bodyPr anchor="t" rtlCol="false" tIns="0" lIns="0" bIns="0" rIns="0">
            <a:spAutoFit/>
          </a:bodyPr>
          <a:lstStyle/>
          <a:p>
            <a:pPr algn="ctr">
              <a:lnSpc>
                <a:spcPts val="5537"/>
              </a:lnSpc>
              <a:spcBef>
                <a:spcPct val="0"/>
              </a:spcBef>
            </a:pPr>
            <a:r>
              <a:rPr lang="en-US" sz="3955">
                <a:solidFill>
                  <a:srgbClr val="000000"/>
                </a:solidFill>
                <a:latin typeface="Marykate"/>
              </a:rPr>
              <a:t>Search Bar adalah fitur yang mana kegunaannya  untuk mempermudah pembeli dalam mencari produk yang diinnginkan seperti ,jika kita mencari keyword yang terdapat dalam web tersebut, misalnya "playstation" maka produk tersebut akan muncul.</a:t>
            </a:r>
          </a:p>
        </p:txBody>
      </p:sp>
      <p:sp>
        <p:nvSpPr>
          <p:cNvPr name="TextBox 10" id="10"/>
          <p:cNvSpPr txBox="true"/>
          <p:nvPr/>
        </p:nvSpPr>
        <p:spPr>
          <a:xfrm rot="0">
            <a:off x="10343511" y="6564552"/>
            <a:ext cx="7366504" cy="3130317"/>
          </a:xfrm>
          <a:prstGeom prst="rect">
            <a:avLst/>
          </a:prstGeom>
        </p:spPr>
        <p:txBody>
          <a:bodyPr anchor="t" rtlCol="false" tIns="0" lIns="0" bIns="0" rIns="0">
            <a:spAutoFit/>
          </a:bodyPr>
          <a:lstStyle/>
          <a:p>
            <a:pPr algn="ctr">
              <a:lnSpc>
                <a:spcPts val="6206"/>
              </a:lnSpc>
              <a:spcBef>
                <a:spcPct val="0"/>
              </a:spcBef>
            </a:pPr>
            <a:r>
              <a:rPr lang="en-US" sz="4433">
                <a:solidFill>
                  <a:srgbClr val="000000"/>
                </a:solidFill>
                <a:latin typeface="Marykate"/>
              </a:rPr>
              <a:t>Jika kita mencari suatu produk dengan keyword yang asal-asalan, maka akan muncul "hasil pencarian (....) tidak ditemukan"</a:t>
            </a:r>
          </a:p>
        </p:txBody>
      </p:sp>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30538">
            <a:off x="9149482" y="3764885"/>
            <a:ext cx="1018742" cy="308169"/>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440760" y="-3976280"/>
            <a:ext cx="5904776" cy="79525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04312"/>
            <a:ext cx="3580152" cy="475184"/>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898037" y="1859712"/>
            <a:ext cx="7640914" cy="4292045"/>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0241287" y="5143500"/>
            <a:ext cx="7331422" cy="4118197"/>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341191" y="4593101"/>
            <a:ext cx="1340486" cy="2074254"/>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515610" y="3416799"/>
            <a:ext cx="782775" cy="1176302"/>
          </a:xfrm>
          <a:prstGeom prst="rect">
            <a:avLst/>
          </a:prstGeom>
        </p:spPr>
      </p:pic>
      <p:sp>
        <p:nvSpPr>
          <p:cNvPr name="TextBox 8" id="8"/>
          <p:cNvSpPr txBox="true"/>
          <p:nvPr/>
        </p:nvSpPr>
        <p:spPr>
          <a:xfrm rot="0">
            <a:off x="6623408" y="143151"/>
            <a:ext cx="3058269" cy="996870"/>
          </a:xfrm>
          <a:prstGeom prst="rect">
            <a:avLst/>
          </a:prstGeom>
        </p:spPr>
        <p:txBody>
          <a:bodyPr anchor="t" rtlCol="false" tIns="0" lIns="0" bIns="0" rIns="0">
            <a:spAutoFit/>
          </a:bodyPr>
          <a:lstStyle/>
          <a:p>
            <a:pPr algn="ctr">
              <a:lnSpc>
                <a:spcPts val="8054"/>
              </a:lnSpc>
              <a:spcBef>
                <a:spcPct val="0"/>
              </a:spcBef>
            </a:pPr>
            <a:r>
              <a:rPr lang="en-US" sz="5753">
                <a:solidFill>
                  <a:srgbClr val="FFFFFF"/>
                </a:solidFill>
                <a:latin typeface="Marykate"/>
              </a:rPr>
              <a:t>3. Keranjang</a:t>
            </a:r>
          </a:p>
        </p:txBody>
      </p:sp>
      <p:sp>
        <p:nvSpPr>
          <p:cNvPr name="TextBox 9" id="9"/>
          <p:cNvSpPr txBox="true"/>
          <p:nvPr/>
        </p:nvSpPr>
        <p:spPr>
          <a:xfrm rot="0">
            <a:off x="0" y="6446247"/>
            <a:ext cx="8538952" cy="2153354"/>
          </a:xfrm>
          <a:prstGeom prst="rect">
            <a:avLst/>
          </a:prstGeom>
        </p:spPr>
        <p:txBody>
          <a:bodyPr anchor="t" rtlCol="false" tIns="0" lIns="0" bIns="0" rIns="0">
            <a:spAutoFit/>
          </a:bodyPr>
          <a:lstStyle/>
          <a:p>
            <a:pPr algn="ctr">
              <a:lnSpc>
                <a:spcPts val="5736"/>
              </a:lnSpc>
              <a:spcBef>
                <a:spcPct val="0"/>
              </a:spcBef>
            </a:pPr>
            <a:r>
              <a:rPr lang="en-US" sz="4097">
                <a:solidFill>
                  <a:srgbClr val="FFFFFF"/>
                </a:solidFill>
                <a:latin typeface="Marykate"/>
              </a:rPr>
              <a:t>Pada fitur keranjang kita dapat menambahkan barang yang ingin kita beli dengan cara klik " Add to Cart"</a:t>
            </a:r>
          </a:p>
        </p:txBody>
      </p:sp>
      <p:sp>
        <p:nvSpPr>
          <p:cNvPr name="TextBox 10" id="10"/>
          <p:cNvSpPr txBox="true"/>
          <p:nvPr/>
        </p:nvSpPr>
        <p:spPr>
          <a:xfrm rot="0">
            <a:off x="9122970" y="1763677"/>
            <a:ext cx="8785280" cy="1403665"/>
          </a:xfrm>
          <a:prstGeom prst="rect">
            <a:avLst/>
          </a:prstGeom>
        </p:spPr>
        <p:txBody>
          <a:bodyPr anchor="t" rtlCol="false" tIns="0" lIns="0" bIns="0" rIns="0">
            <a:spAutoFit/>
          </a:bodyPr>
          <a:lstStyle/>
          <a:p>
            <a:pPr algn="ctr">
              <a:lnSpc>
                <a:spcPts val="5582"/>
              </a:lnSpc>
              <a:spcBef>
                <a:spcPct val="0"/>
              </a:spcBef>
            </a:pPr>
            <a:r>
              <a:rPr lang="en-US" sz="3987">
                <a:solidFill>
                  <a:srgbClr val="FFFFFF"/>
                </a:solidFill>
                <a:latin typeface="Marykate"/>
              </a:rPr>
              <a:t>Masih pada bagian keranjang, Halaman ini akan muncul disaat kita klik keranjang belanja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440760" y="-3976280"/>
            <a:ext cx="5904776" cy="79525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04312"/>
            <a:ext cx="3580152" cy="4751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680308" y="4951554"/>
            <a:ext cx="1157983" cy="1199418"/>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511629" y="1668640"/>
            <a:ext cx="6912041" cy="3882623"/>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8736982" y="5234127"/>
            <a:ext cx="7356635" cy="4132360"/>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7668890" y="3078030"/>
            <a:ext cx="1293500" cy="685555"/>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577645" y="6840000"/>
            <a:ext cx="2182490" cy="460307"/>
          </a:xfrm>
          <a:prstGeom prst="rect">
            <a:avLst/>
          </a:prstGeom>
        </p:spPr>
      </p:pic>
      <p:sp>
        <p:nvSpPr>
          <p:cNvPr name="TextBox 9" id="9"/>
          <p:cNvSpPr txBox="true"/>
          <p:nvPr/>
        </p:nvSpPr>
        <p:spPr>
          <a:xfrm rot="0">
            <a:off x="8962390" y="6417628"/>
            <a:ext cx="363220" cy="589915"/>
          </a:xfrm>
          <a:prstGeom prst="rect">
            <a:avLst/>
          </a:prstGeom>
        </p:spPr>
        <p:txBody>
          <a:bodyPr anchor="t" rtlCol="false" tIns="0" lIns="0" bIns="0" rIns="0">
            <a:spAutoFit/>
          </a:bodyPr>
          <a:lstStyle/>
          <a:p>
            <a:pPr algn="ctr">
              <a:lnSpc>
                <a:spcPts val="4759"/>
              </a:lnSpc>
            </a:pPr>
            <a:r>
              <a:rPr lang="en-US" sz="3399">
                <a:solidFill>
                  <a:srgbClr val="FEF6E5"/>
                </a:solidFill>
                <a:latin typeface="Sigher"/>
              </a:rPr>
              <a:t>Isi</a:t>
            </a:r>
          </a:p>
        </p:txBody>
      </p:sp>
      <p:sp>
        <p:nvSpPr>
          <p:cNvPr name="TextBox 10" id="10"/>
          <p:cNvSpPr txBox="true"/>
          <p:nvPr/>
        </p:nvSpPr>
        <p:spPr>
          <a:xfrm rot="0">
            <a:off x="6577645" y="144457"/>
            <a:ext cx="4815293" cy="1009421"/>
          </a:xfrm>
          <a:prstGeom prst="rect">
            <a:avLst/>
          </a:prstGeom>
        </p:spPr>
        <p:txBody>
          <a:bodyPr anchor="t" rtlCol="false" tIns="0" lIns="0" bIns="0" rIns="0">
            <a:spAutoFit/>
          </a:bodyPr>
          <a:lstStyle/>
          <a:p>
            <a:pPr algn="ctr">
              <a:lnSpc>
                <a:spcPts val="8150"/>
              </a:lnSpc>
              <a:spcBef>
                <a:spcPct val="0"/>
              </a:spcBef>
            </a:pPr>
            <a:r>
              <a:rPr lang="en-US" sz="5822">
                <a:solidFill>
                  <a:srgbClr val="000000"/>
                </a:solidFill>
                <a:latin typeface="Marykate"/>
              </a:rPr>
              <a:t>4.Komentar</a:t>
            </a:r>
          </a:p>
        </p:txBody>
      </p:sp>
      <p:sp>
        <p:nvSpPr>
          <p:cNvPr name="TextBox 11" id="11"/>
          <p:cNvSpPr txBox="true"/>
          <p:nvPr/>
        </p:nvSpPr>
        <p:spPr>
          <a:xfrm rot="0">
            <a:off x="9144000" y="2661498"/>
            <a:ext cx="8406679" cy="1512871"/>
          </a:xfrm>
          <a:prstGeom prst="rect">
            <a:avLst/>
          </a:prstGeom>
        </p:spPr>
        <p:txBody>
          <a:bodyPr anchor="t" rtlCol="false" tIns="0" lIns="0" bIns="0" rIns="0">
            <a:spAutoFit/>
          </a:bodyPr>
          <a:lstStyle/>
          <a:p>
            <a:pPr algn="ctr">
              <a:lnSpc>
                <a:spcPts val="6061"/>
              </a:lnSpc>
              <a:spcBef>
                <a:spcPct val="0"/>
              </a:spcBef>
            </a:pPr>
            <a:r>
              <a:rPr lang="en-US" sz="4329">
                <a:solidFill>
                  <a:srgbClr val="000000"/>
                </a:solidFill>
                <a:latin typeface="Marykate"/>
              </a:rPr>
              <a:t>Pada fitur komentar </a:t>
            </a:r>
            <a:r>
              <a:rPr lang="en-US" sz="4329">
                <a:solidFill>
                  <a:srgbClr val="000000"/>
                </a:solidFill>
                <a:latin typeface="Marykate"/>
              </a:rPr>
              <a:t>user dapat memberi komentar, berikut cth komentar positif</a:t>
            </a:r>
          </a:p>
        </p:txBody>
      </p:sp>
      <p:sp>
        <p:nvSpPr>
          <p:cNvPr name="TextBox 12" id="12"/>
          <p:cNvSpPr txBox="true"/>
          <p:nvPr/>
        </p:nvSpPr>
        <p:spPr>
          <a:xfrm rot="0">
            <a:off x="511629" y="6714535"/>
            <a:ext cx="5915747" cy="1114393"/>
          </a:xfrm>
          <a:prstGeom prst="rect">
            <a:avLst/>
          </a:prstGeom>
        </p:spPr>
        <p:txBody>
          <a:bodyPr anchor="t" rtlCol="false" tIns="0" lIns="0" bIns="0" rIns="0">
            <a:spAutoFit/>
          </a:bodyPr>
          <a:lstStyle/>
          <a:p>
            <a:pPr algn="ctr">
              <a:lnSpc>
                <a:spcPts val="4490"/>
              </a:lnSpc>
              <a:spcBef>
                <a:spcPct val="0"/>
              </a:spcBef>
            </a:pPr>
            <a:r>
              <a:rPr lang="en-US" sz="3207">
                <a:solidFill>
                  <a:srgbClr val="000000"/>
                </a:solidFill>
                <a:latin typeface="Marykate"/>
              </a:rPr>
              <a:t>Dan juga  user dapat memberikan komentar  yang negatif</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440760" y="-3976280"/>
            <a:ext cx="5904776" cy="79525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04312"/>
            <a:ext cx="3580152" cy="4751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680308" y="4951554"/>
            <a:ext cx="1157983" cy="1199418"/>
          </a:xfrm>
          <a:prstGeom prst="rect">
            <a:avLst/>
          </a:prstGeom>
        </p:spPr>
      </p:pic>
      <p:pic>
        <p:nvPicPr>
          <p:cNvPr name="Picture 5" id="5"/>
          <p:cNvPicPr>
            <a:picLocks noChangeAspect="true"/>
          </p:cNvPicPr>
          <p:nvPr/>
        </p:nvPicPr>
        <p:blipFill>
          <a:blip r:embed="rId8"/>
          <a:srcRect l="0" t="1090" r="0" b="0"/>
          <a:stretch>
            <a:fillRect/>
          </a:stretch>
        </p:blipFill>
        <p:spPr>
          <a:xfrm flipH="false" flipV="false" rot="0">
            <a:off x="511629" y="1842113"/>
            <a:ext cx="7755435" cy="4308859"/>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9695746" y="5368961"/>
            <a:ext cx="7084474" cy="3979482"/>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237982" y="3996543"/>
            <a:ext cx="589742" cy="1019994"/>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4357831" y="6395053"/>
            <a:ext cx="848004" cy="1145951"/>
          </a:xfrm>
          <a:prstGeom prst="rect">
            <a:avLst/>
          </a:prstGeom>
        </p:spPr>
      </p:pic>
      <p:sp>
        <p:nvSpPr>
          <p:cNvPr name="TextBox 9" id="9"/>
          <p:cNvSpPr txBox="true"/>
          <p:nvPr/>
        </p:nvSpPr>
        <p:spPr>
          <a:xfrm rot="0">
            <a:off x="7027882" y="450857"/>
            <a:ext cx="2949909" cy="983085"/>
          </a:xfrm>
          <a:prstGeom prst="rect">
            <a:avLst/>
          </a:prstGeom>
        </p:spPr>
        <p:txBody>
          <a:bodyPr anchor="t" rtlCol="false" tIns="0" lIns="0" bIns="0" rIns="0">
            <a:spAutoFit/>
          </a:bodyPr>
          <a:lstStyle/>
          <a:p>
            <a:pPr algn="ctr">
              <a:lnSpc>
                <a:spcPts val="7908"/>
              </a:lnSpc>
              <a:spcBef>
                <a:spcPct val="0"/>
              </a:spcBef>
            </a:pPr>
            <a:r>
              <a:rPr lang="en-US" sz="5648">
                <a:solidFill>
                  <a:srgbClr val="FFFFFF"/>
                </a:solidFill>
                <a:latin typeface="Marykate"/>
              </a:rPr>
              <a:t>5. Checkout</a:t>
            </a:r>
          </a:p>
        </p:txBody>
      </p:sp>
      <p:sp>
        <p:nvSpPr>
          <p:cNvPr name="TextBox 10" id="10"/>
          <p:cNvSpPr txBox="true"/>
          <p:nvPr/>
        </p:nvSpPr>
        <p:spPr>
          <a:xfrm rot="0">
            <a:off x="0" y="7744373"/>
            <a:ext cx="8715663" cy="1306157"/>
          </a:xfrm>
          <a:prstGeom prst="rect">
            <a:avLst/>
          </a:prstGeom>
        </p:spPr>
        <p:txBody>
          <a:bodyPr anchor="t" rtlCol="false" tIns="0" lIns="0" bIns="0" rIns="0">
            <a:spAutoFit/>
          </a:bodyPr>
          <a:lstStyle/>
          <a:p>
            <a:pPr algn="ctr">
              <a:lnSpc>
                <a:spcPts val="5182"/>
              </a:lnSpc>
              <a:spcBef>
                <a:spcPct val="0"/>
              </a:spcBef>
            </a:pPr>
            <a:r>
              <a:rPr lang="en-US" sz="3701">
                <a:solidFill>
                  <a:srgbClr val="FFFFFF"/>
                </a:solidFill>
                <a:latin typeface="Marykate"/>
              </a:rPr>
              <a:t> pada fitur ini user mengisi formulir data yang diperlukan untuk melanjut ke proses selanjutnya</a:t>
            </a:r>
          </a:p>
        </p:txBody>
      </p:sp>
      <p:sp>
        <p:nvSpPr>
          <p:cNvPr name="TextBox 11" id="11"/>
          <p:cNvSpPr txBox="true"/>
          <p:nvPr/>
        </p:nvSpPr>
        <p:spPr>
          <a:xfrm rot="0">
            <a:off x="8495109" y="2453005"/>
            <a:ext cx="9792891" cy="11899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Sigher"/>
              </a:rPr>
              <a:t>Halaman </a:t>
            </a:r>
            <a:r>
              <a:rPr lang="en-US" sz="3399">
                <a:solidFill>
                  <a:srgbClr val="FFFFFF"/>
                </a:solidFill>
                <a:latin typeface="Sigher"/>
              </a:rPr>
              <a:t>ini akan muncul jika tombol checkout  sudah ditekan.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440760" y="-3976280"/>
            <a:ext cx="5904776" cy="79525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04312"/>
            <a:ext cx="3580152" cy="4751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680308" y="4951554"/>
            <a:ext cx="1157983" cy="1199418"/>
          </a:xfrm>
          <a:prstGeom prst="rect">
            <a:avLst/>
          </a:prstGeom>
        </p:spPr>
      </p:pic>
      <p:pic>
        <p:nvPicPr>
          <p:cNvPr name="Picture 5" id="5"/>
          <p:cNvPicPr>
            <a:picLocks noChangeAspect="true"/>
          </p:cNvPicPr>
          <p:nvPr/>
        </p:nvPicPr>
        <p:blipFill>
          <a:blip r:embed="rId8"/>
          <a:srcRect l="1543" t="0" r="1543" b="0"/>
          <a:stretch>
            <a:fillRect/>
          </a:stretch>
        </p:blipFill>
        <p:spPr>
          <a:xfrm flipH="false" flipV="false" rot="0">
            <a:off x="1028700" y="2484997"/>
            <a:ext cx="7032293" cy="4075971"/>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9144000" y="2484997"/>
            <a:ext cx="7256249" cy="4075971"/>
          </a:xfrm>
          <a:prstGeom prst="rect">
            <a:avLst/>
          </a:prstGeom>
        </p:spPr>
      </p:pic>
      <p:sp>
        <p:nvSpPr>
          <p:cNvPr name="TextBox 7" id="7"/>
          <p:cNvSpPr txBox="true"/>
          <p:nvPr/>
        </p:nvSpPr>
        <p:spPr>
          <a:xfrm rot="0">
            <a:off x="6608838" y="653107"/>
            <a:ext cx="3373866" cy="826388"/>
          </a:xfrm>
          <a:prstGeom prst="rect">
            <a:avLst/>
          </a:prstGeom>
        </p:spPr>
        <p:txBody>
          <a:bodyPr anchor="t" rtlCol="false" tIns="0" lIns="0" bIns="0" rIns="0">
            <a:spAutoFit/>
          </a:bodyPr>
          <a:lstStyle/>
          <a:p>
            <a:pPr algn="ctr">
              <a:lnSpc>
                <a:spcPts val="6686"/>
              </a:lnSpc>
              <a:spcBef>
                <a:spcPct val="0"/>
              </a:spcBef>
            </a:pPr>
            <a:r>
              <a:rPr lang="en-US" sz="4775">
                <a:solidFill>
                  <a:srgbClr val="000000"/>
                </a:solidFill>
                <a:latin typeface="Sigher"/>
              </a:rPr>
              <a:t>6.Pembayaran</a:t>
            </a:r>
          </a:p>
        </p:txBody>
      </p:sp>
      <p:sp>
        <p:nvSpPr>
          <p:cNvPr name="TextBox 8" id="8"/>
          <p:cNvSpPr txBox="true"/>
          <p:nvPr/>
        </p:nvSpPr>
        <p:spPr>
          <a:xfrm rot="0">
            <a:off x="1028700" y="7490268"/>
            <a:ext cx="6317787" cy="1871449"/>
          </a:xfrm>
          <a:prstGeom prst="rect">
            <a:avLst/>
          </a:prstGeom>
        </p:spPr>
        <p:txBody>
          <a:bodyPr anchor="t" rtlCol="false" tIns="0" lIns="0" bIns="0" rIns="0">
            <a:spAutoFit/>
          </a:bodyPr>
          <a:lstStyle/>
          <a:p>
            <a:pPr algn="ctr">
              <a:lnSpc>
                <a:spcPts val="4999"/>
              </a:lnSpc>
              <a:spcBef>
                <a:spcPct val="0"/>
              </a:spcBef>
            </a:pPr>
            <a:r>
              <a:rPr lang="en-US" sz="3570">
                <a:solidFill>
                  <a:srgbClr val="000000"/>
                </a:solidFill>
                <a:latin typeface="Sigher"/>
              </a:rPr>
              <a:t> Setelah user melakukan checkout maka akan dilanjut pada fitur pembayaran.</a:t>
            </a:r>
          </a:p>
        </p:txBody>
      </p:sp>
      <p:sp>
        <p:nvSpPr>
          <p:cNvPr name="TextBox 9" id="9"/>
          <p:cNvSpPr txBox="true"/>
          <p:nvPr/>
        </p:nvSpPr>
        <p:spPr>
          <a:xfrm rot="0">
            <a:off x="8962390" y="7698974"/>
            <a:ext cx="9325610" cy="1079315"/>
          </a:xfrm>
          <a:prstGeom prst="rect">
            <a:avLst/>
          </a:prstGeom>
        </p:spPr>
        <p:txBody>
          <a:bodyPr anchor="t" rtlCol="false" tIns="0" lIns="0" bIns="0" rIns="0">
            <a:spAutoFit/>
          </a:bodyPr>
          <a:lstStyle/>
          <a:p>
            <a:pPr algn="ctr">
              <a:lnSpc>
                <a:spcPts val="4327"/>
              </a:lnSpc>
              <a:spcBef>
                <a:spcPct val="0"/>
              </a:spcBef>
            </a:pPr>
            <a:r>
              <a:rPr lang="en-US" sz="3091">
                <a:solidFill>
                  <a:srgbClr val="000000"/>
                </a:solidFill>
                <a:latin typeface="Sigher"/>
              </a:rPr>
              <a:t>Pada halaman ini di butuhkan untuk </a:t>
            </a:r>
            <a:r>
              <a:rPr lang="en-US" sz="3091">
                <a:solidFill>
                  <a:srgbClr val="000000"/>
                </a:solidFill>
                <a:latin typeface="Sigher"/>
              </a:rPr>
              <a:t>upload bukti pembayaran.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440760" y="-3976280"/>
            <a:ext cx="5904776" cy="79525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04312"/>
            <a:ext cx="3580152" cy="4751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680308" y="4951554"/>
            <a:ext cx="1157983" cy="1199418"/>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4627217" y="2370652"/>
            <a:ext cx="8306089" cy="4665686"/>
          </a:xfrm>
          <a:prstGeom prst="rect">
            <a:avLst/>
          </a:prstGeom>
        </p:spPr>
      </p:pic>
      <p:sp>
        <p:nvSpPr>
          <p:cNvPr name="TextBox 6" id="6"/>
          <p:cNvSpPr txBox="true"/>
          <p:nvPr/>
        </p:nvSpPr>
        <p:spPr>
          <a:xfrm rot="0">
            <a:off x="8962390" y="6417628"/>
            <a:ext cx="363220" cy="589915"/>
          </a:xfrm>
          <a:prstGeom prst="rect">
            <a:avLst/>
          </a:prstGeom>
        </p:spPr>
        <p:txBody>
          <a:bodyPr anchor="t" rtlCol="false" tIns="0" lIns="0" bIns="0" rIns="0">
            <a:spAutoFit/>
          </a:bodyPr>
          <a:lstStyle/>
          <a:p>
            <a:pPr algn="ctr">
              <a:lnSpc>
                <a:spcPts val="4759"/>
              </a:lnSpc>
            </a:pPr>
            <a:r>
              <a:rPr lang="en-US" sz="3399">
                <a:solidFill>
                  <a:srgbClr val="FEF6E5"/>
                </a:solidFill>
                <a:latin typeface="Sigher"/>
              </a:rPr>
              <a:t>Isi</a:t>
            </a:r>
          </a:p>
        </p:txBody>
      </p:sp>
      <p:sp>
        <p:nvSpPr>
          <p:cNvPr name="TextBox 7" id="7"/>
          <p:cNvSpPr txBox="true"/>
          <p:nvPr/>
        </p:nvSpPr>
        <p:spPr>
          <a:xfrm rot="0">
            <a:off x="6851757" y="417885"/>
            <a:ext cx="3542427" cy="1570946"/>
          </a:xfrm>
          <a:prstGeom prst="rect">
            <a:avLst/>
          </a:prstGeom>
        </p:spPr>
        <p:txBody>
          <a:bodyPr anchor="t" rtlCol="false" tIns="0" lIns="0" bIns="0" rIns="0">
            <a:spAutoFit/>
          </a:bodyPr>
          <a:lstStyle/>
          <a:p>
            <a:pPr algn="ctr">
              <a:lnSpc>
                <a:spcPts val="6337"/>
              </a:lnSpc>
              <a:spcBef>
                <a:spcPct val="0"/>
              </a:spcBef>
            </a:pPr>
            <a:r>
              <a:rPr lang="en-US" sz="4526">
                <a:solidFill>
                  <a:srgbClr val="FFFFFF"/>
                </a:solidFill>
                <a:latin typeface="Sigher"/>
              </a:rPr>
              <a:t>7. Admin Dashboard</a:t>
            </a:r>
          </a:p>
        </p:txBody>
      </p:sp>
      <p:sp>
        <p:nvSpPr>
          <p:cNvPr name="TextBox 8" id="8"/>
          <p:cNvSpPr txBox="true"/>
          <p:nvPr/>
        </p:nvSpPr>
        <p:spPr>
          <a:xfrm rot="0">
            <a:off x="2207228" y="7336673"/>
            <a:ext cx="12966055" cy="11899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Sigher"/>
              </a:rPr>
              <a:t>Admin Dashboard adalah fitur</a:t>
            </a:r>
            <a:r>
              <a:rPr lang="en-US" sz="3399">
                <a:solidFill>
                  <a:srgbClr val="FFFFFF"/>
                </a:solidFill>
                <a:latin typeface="Sigher"/>
              </a:rPr>
              <a:t> yang digunakan untuk memanajemen informasi.</a:t>
            </a:r>
          </a:p>
          <a:p>
            <a:pPr algn="ctr">
              <a:lnSpc>
                <a:spcPts val="4759"/>
              </a:lnSpc>
              <a:spcBef>
                <a:spcPct val="0"/>
              </a:spcBef>
            </a:pPr>
            <a:r>
              <a:rPr lang="en-US" sz="3399">
                <a:solidFill>
                  <a:srgbClr val="FFFFFF"/>
                </a:solidFill>
                <a:latin typeface="Sigher"/>
              </a:rPr>
              <a:t>Dimana admin dapat melihat daftar akun ,produk.</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7015" b="0"/>
          <a:stretch>
            <a:fillRect/>
          </a:stretch>
        </p:blipFill>
        <p:spPr>
          <a:xfrm flipH="false" flipV="false" rot="0">
            <a:off x="3781932" y="2521657"/>
            <a:ext cx="3577797" cy="6092847"/>
          </a:xfrm>
          <a:prstGeom prst="rect">
            <a:avLst/>
          </a:prstGeom>
        </p:spPr>
      </p:pic>
      <p:pic>
        <p:nvPicPr>
          <p:cNvPr name="Picture 3" id="3"/>
          <p:cNvPicPr>
            <a:picLocks noChangeAspect="true"/>
          </p:cNvPicPr>
          <p:nvPr/>
        </p:nvPicPr>
        <p:blipFill>
          <a:blip r:embed="rId3"/>
          <a:srcRect l="0" t="26428" r="38702" b="0"/>
          <a:stretch>
            <a:fillRect/>
          </a:stretch>
        </p:blipFill>
        <p:spPr>
          <a:xfrm flipH="false" flipV="false" rot="0">
            <a:off x="8715223" y="3510680"/>
            <a:ext cx="6103268" cy="4114800"/>
          </a:xfrm>
          <a:prstGeom prst="rect">
            <a:avLst/>
          </a:prstGeom>
        </p:spPr>
      </p:pic>
      <p:grpSp>
        <p:nvGrpSpPr>
          <p:cNvPr name="Group 4" id="4"/>
          <p:cNvGrpSpPr/>
          <p:nvPr/>
        </p:nvGrpSpPr>
        <p:grpSpPr>
          <a:xfrm rot="0">
            <a:off x="-996253" y="-1290977"/>
            <a:ext cx="3086100" cy="3086100"/>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51ABE"/>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234893" y="8058150"/>
            <a:ext cx="3086100" cy="3086100"/>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C1823"/>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6521142" y="268238"/>
            <a:ext cx="5245715" cy="1147894"/>
          </a:xfrm>
          <a:prstGeom prst="rect">
            <a:avLst/>
          </a:prstGeom>
        </p:spPr>
        <p:txBody>
          <a:bodyPr anchor="t" rtlCol="false" tIns="0" lIns="0" bIns="0" rIns="0">
            <a:spAutoFit/>
          </a:bodyPr>
          <a:lstStyle/>
          <a:p>
            <a:pPr algn="ctr">
              <a:lnSpc>
                <a:spcPts val="9384"/>
              </a:lnSpc>
              <a:spcBef>
                <a:spcPct val="0"/>
              </a:spcBef>
            </a:pPr>
            <a:r>
              <a:rPr lang="en-US" sz="6703">
                <a:solidFill>
                  <a:srgbClr val="FFFFFF"/>
                </a:solidFill>
                <a:latin typeface="Sigher"/>
              </a:rPr>
              <a:t>Admin</a:t>
            </a:r>
          </a:p>
        </p:txBody>
      </p:sp>
      <p:sp>
        <p:nvSpPr>
          <p:cNvPr name="TextBox 11" id="11"/>
          <p:cNvSpPr txBox="true"/>
          <p:nvPr/>
        </p:nvSpPr>
        <p:spPr>
          <a:xfrm rot="0">
            <a:off x="4799286" y="1311357"/>
            <a:ext cx="8689427" cy="862757"/>
          </a:xfrm>
          <a:prstGeom prst="rect">
            <a:avLst/>
          </a:prstGeom>
        </p:spPr>
        <p:txBody>
          <a:bodyPr anchor="t" rtlCol="false" tIns="0" lIns="0" bIns="0" rIns="0">
            <a:spAutoFit/>
          </a:bodyPr>
          <a:lstStyle/>
          <a:p>
            <a:pPr algn="ctr">
              <a:lnSpc>
                <a:spcPts val="7023"/>
              </a:lnSpc>
              <a:spcBef>
                <a:spcPct val="0"/>
              </a:spcBef>
            </a:pPr>
            <a:r>
              <a:rPr lang="en-US" sz="5016">
                <a:solidFill>
                  <a:srgbClr val="FFFFFF"/>
                </a:solidFill>
                <a:latin typeface="Sigher"/>
              </a:rPr>
              <a:t>Terima atau Tolak Pesanan </a:t>
            </a:r>
          </a:p>
        </p:txBody>
      </p:sp>
      <p:sp>
        <p:nvSpPr>
          <p:cNvPr name="TextBox 12" id="12"/>
          <p:cNvSpPr txBox="true"/>
          <p:nvPr/>
        </p:nvSpPr>
        <p:spPr>
          <a:xfrm rot="0">
            <a:off x="4171586" y="8862154"/>
            <a:ext cx="9944828" cy="1382843"/>
          </a:xfrm>
          <a:prstGeom prst="rect">
            <a:avLst/>
          </a:prstGeom>
        </p:spPr>
        <p:txBody>
          <a:bodyPr anchor="t" rtlCol="false" tIns="0" lIns="0" bIns="0" rIns="0">
            <a:spAutoFit/>
          </a:bodyPr>
          <a:lstStyle/>
          <a:p>
            <a:pPr algn="ctr">
              <a:lnSpc>
                <a:spcPts val="5502"/>
              </a:lnSpc>
              <a:spcBef>
                <a:spcPct val="0"/>
              </a:spcBef>
            </a:pPr>
            <a:r>
              <a:rPr lang="en-US" sz="3930">
                <a:solidFill>
                  <a:srgbClr val="FFFFFF"/>
                </a:solidFill>
                <a:latin typeface="Sigher"/>
              </a:rPr>
              <a:t>Admin dapat menerima bukti pesanan dan dapat menerima atau menolak pesanan tersebut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829901" y="6735862"/>
            <a:ext cx="5803930" cy="615060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2302901" y="-1599106"/>
            <a:ext cx="7843974" cy="831249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83030" y="2138527"/>
            <a:ext cx="2424345" cy="363321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273450" y="2138527"/>
            <a:ext cx="2424345" cy="363321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800543" y="2138527"/>
            <a:ext cx="2424345" cy="3633215"/>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273450" y="6476592"/>
            <a:ext cx="2424345" cy="3633215"/>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821995" y="6479130"/>
            <a:ext cx="2424345" cy="3633215"/>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83030" y="6476592"/>
            <a:ext cx="2424345" cy="3633215"/>
          </a:xfrm>
          <a:prstGeom prst="rect">
            <a:avLst/>
          </a:prstGeom>
        </p:spPr>
      </p:pic>
      <p:pic>
        <p:nvPicPr>
          <p:cNvPr name="Picture 10" id="10"/>
          <p:cNvPicPr>
            <a:picLocks noChangeAspect="true"/>
          </p:cNvPicPr>
          <p:nvPr/>
        </p:nvPicPr>
        <p:blipFill>
          <a:blip r:embed="rId6"/>
          <a:srcRect l="0" t="13451" r="7563" b="0"/>
          <a:stretch>
            <a:fillRect/>
          </a:stretch>
        </p:blipFill>
        <p:spPr>
          <a:xfrm flipH="false" flipV="false" rot="0">
            <a:off x="13821995" y="2396997"/>
            <a:ext cx="2402893" cy="3374745"/>
          </a:xfrm>
          <a:prstGeom prst="rect">
            <a:avLst/>
          </a:prstGeom>
        </p:spPr>
      </p:pic>
      <p:pic>
        <p:nvPicPr>
          <p:cNvPr name="Picture 11" id="11"/>
          <p:cNvPicPr>
            <a:picLocks noChangeAspect="true"/>
          </p:cNvPicPr>
          <p:nvPr/>
        </p:nvPicPr>
        <p:blipFill>
          <a:blip r:embed="rId7"/>
          <a:srcRect l="3323" t="10315" r="3323" b="0"/>
          <a:stretch>
            <a:fillRect/>
          </a:stretch>
        </p:blipFill>
        <p:spPr>
          <a:xfrm flipH="false" flipV="false" rot="0">
            <a:off x="2462881" y="6733767"/>
            <a:ext cx="2344494" cy="3378578"/>
          </a:xfrm>
          <a:prstGeom prst="rect">
            <a:avLst/>
          </a:prstGeom>
        </p:spPr>
      </p:pic>
      <p:pic>
        <p:nvPicPr>
          <p:cNvPr name="Picture 12" id="12"/>
          <p:cNvPicPr>
            <a:picLocks noChangeAspect="true"/>
          </p:cNvPicPr>
          <p:nvPr/>
        </p:nvPicPr>
        <p:blipFill>
          <a:blip r:embed="rId8"/>
          <a:srcRect l="0" t="7013" r="0" b="0"/>
          <a:stretch>
            <a:fillRect/>
          </a:stretch>
        </p:blipFill>
        <p:spPr>
          <a:xfrm flipH="false" flipV="false" rot="0">
            <a:off x="8251697" y="6733767"/>
            <a:ext cx="2420451" cy="3376040"/>
          </a:xfrm>
          <a:prstGeom prst="rect">
            <a:avLst/>
          </a:prstGeom>
        </p:spPr>
      </p:pic>
      <p:pic>
        <p:nvPicPr>
          <p:cNvPr name="Picture 13" id="13"/>
          <p:cNvPicPr>
            <a:picLocks noChangeAspect="true"/>
          </p:cNvPicPr>
          <p:nvPr/>
        </p:nvPicPr>
        <p:blipFill>
          <a:blip r:embed="rId9"/>
          <a:srcRect l="0" t="7114" r="0" b="0"/>
          <a:stretch>
            <a:fillRect/>
          </a:stretch>
        </p:blipFill>
        <p:spPr>
          <a:xfrm flipH="false" flipV="false" rot="0">
            <a:off x="8251697" y="2396997"/>
            <a:ext cx="2418113" cy="3374745"/>
          </a:xfrm>
          <a:prstGeom prst="rect">
            <a:avLst/>
          </a:prstGeom>
        </p:spPr>
      </p:pic>
      <p:pic>
        <p:nvPicPr>
          <p:cNvPr name="Picture 14" id="14"/>
          <p:cNvPicPr>
            <a:picLocks noChangeAspect="true"/>
          </p:cNvPicPr>
          <p:nvPr/>
        </p:nvPicPr>
        <p:blipFill>
          <a:blip r:embed="rId10"/>
          <a:srcRect l="0" t="2445" r="0" b="2445"/>
          <a:stretch>
            <a:fillRect/>
          </a:stretch>
        </p:blipFill>
        <p:spPr>
          <a:xfrm flipH="false" flipV="false" rot="0">
            <a:off x="13908097" y="6801826"/>
            <a:ext cx="2252141" cy="3217514"/>
          </a:xfrm>
          <a:prstGeom prst="rect">
            <a:avLst/>
          </a:prstGeom>
        </p:spPr>
      </p:pic>
      <p:pic>
        <p:nvPicPr>
          <p:cNvPr name="Picture 15" id="15"/>
          <p:cNvPicPr>
            <a:picLocks noChangeAspect="true"/>
          </p:cNvPicPr>
          <p:nvPr/>
        </p:nvPicPr>
        <p:blipFill>
          <a:blip r:embed="rId11"/>
          <a:srcRect l="0" t="4505" r="0" b="6185"/>
          <a:stretch>
            <a:fillRect/>
          </a:stretch>
        </p:blipFill>
        <p:spPr>
          <a:xfrm flipH="false" flipV="false" rot="0">
            <a:off x="2462881" y="2396997"/>
            <a:ext cx="2257900" cy="3312422"/>
          </a:xfrm>
          <a:prstGeom prst="rect">
            <a:avLst/>
          </a:prstGeom>
        </p:spPr>
      </p:pic>
      <p:sp>
        <p:nvSpPr>
          <p:cNvPr name="TextBox 16" id="16"/>
          <p:cNvSpPr txBox="true"/>
          <p:nvPr/>
        </p:nvSpPr>
        <p:spPr>
          <a:xfrm rot="-22262">
            <a:off x="3555330" y="684150"/>
            <a:ext cx="11177340" cy="1003424"/>
          </a:xfrm>
          <a:prstGeom prst="rect">
            <a:avLst/>
          </a:prstGeom>
        </p:spPr>
        <p:txBody>
          <a:bodyPr anchor="t" rtlCol="false" tIns="0" lIns="0" bIns="0" rIns="0">
            <a:spAutoFit/>
          </a:bodyPr>
          <a:lstStyle/>
          <a:p>
            <a:pPr algn="ctr">
              <a:lnSpc>
                <a:spcPts val="6951"/>
              </a:lnSpc>
            </a:pPr>
            <a:r>
              <a:rPr lang="en-US" sz="8689">
                <a:solidFill>
                  <a:srgbClr val="231F20"/>
                </a:solidFill>
                <a:latin typeface="Marykate"/>
              </a:rPr>
              <a:t>KELOMPOK 1</a:t>
            </a:r>
          </a:p>
        </p:txBody>
      </p:sp>
      <p:pic>
        <p:nvPicPr>
          <p:cNvPr name="Picture 17" id="17"/>
          <p:cNvPicPr>
            <a:picLocks noChangeAspect="true"/>
          </p:cNvPicPr>
          <p:nvPr/>
        </p:nvPicPr>
        <p:blipFill>
          <a:blip r:embed="rId12"/>
          <a:srcRect l="0" t="0" r="0" b="0"/>
          <a:stretch>
            <a:fillRect/>
          </a:stretch>
        </p:blipFill>
        <p:spPr>
          <a:xfrm flipH="false" flipV="false" rot="0">
            <a:off x="13306622" y="8747584"/>
            <a:ext cx="3455091" cy="1364761"/>
          </a:xfrm>
          <a:prstGeom prst="rect">
            <a:avLst/>
          </a:prstGeom>
        </p:spPr>
      </p:pic>
      <p:pic>
        <p:nvPicPr>
          <p:cNvPr name="Picture 18" id="18"/>
          <p:cNvPicPr>
            <a:picLocks noChangeAspect="true"/>
          </p:cNvPicPr>
          <p:nvPr/>
        </p:nvPicPr>
        <p:blipFill>
          <a:blip r:embed="rId12"/>
          <a:srcRect l="0" t="0" r="0" b="0"/>
          <a:stretch>
            <a:fillRect/>
          </a:stretch>
        </p:blipFill>
        <p:spPr>
          <a:xfrm flipH="false" flipV="false" rot="0">
            <a:off x="7892779" y="8736875"/>
            <a:ext cx="3455091" cy="1364761"/>
          </a:xfrm>
          <a:prstGeom prst="rect">
            <a:avLst/>
          </a:prstGeom>
        </p:spPr>
      </p:pic>
      <p:pic>
        <p:nvPicPr>
          <p:cNvPr name="Picture 19" id="19"/>
          <p:cNvPicPr>
            <a:picLocks noChangeAspect="true"/>
          </p:cNvPicPr>
          <p:nvPr/>
        </p:nvPicPr>
        <p:blipFill>
          <a:blip r:embed="rId12"/>
          <a:srcRect l="0" t="0" r="0" b="0"/>
          <a:stretch>
            <a:fillRect/>
          </a:stretch>
        </p:blipFill>
        <p:spPr>
          <a:xfrm flipH="false" flipV="false" rot="0">
            <a:off x="7679982" y="4523926"/>
            <a:ext cx="3667888" cy="1448816"/>
          </a:xfrm>
          <a:prstGeom prst="rect">
            <a:avLst/>
          </a:prstGeom>
        </p:spPr>
      </p:pic>
      <p:pic>
        <p:nvPicPr>
          <p:cNvPr name="Picture 20" id="20"/>
          <p:cNvPicPr>
            <a:picLocks noChangeAspect="true"/>
          </p:cNvPicPr>
          <p:nvPr/>
        </p:nvPicPr>
        <p:blipFill>
          <a:blip r:embed="rId12"/>
          <a:srcRect l="0" t="0" r="0" b="0"/>
          <a:stretch>
            <a:fillRect/>
          </a:stretch>
        </p:blipFill>
        <p:spPr>
          <a:xfrm flipH="false" flipV="false" rot="0">
            <a:off x="1825720" y="4456953"/>
            <a:ext cx="3837440" cy="1515789"/>
          </a:xfrm>
          <a:prstGeom prst="rect">
            <a:avLst/>
          </a:prstGeom>
        </p:spPr>
      </p:pic>
      <p:sp>
        <p:nvSpPr>
          <p:cNvPr name="TextBox 21" id="21"/>
          <p:cNvSpPr txBox="true"/>
          <p:nvPr/>
        </p:nvSpPr>
        <p:spPr>
          <a:xfrm rot="0">
            <a:off x="1492651" y="4782751"/>
            <a:ext cx="4503579" cy="11899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Sigher"/>
              </a:rPr>
              <a:t>Ikhwan Prananta Hasugian</a:t>
            </a:r>
          </a:p>
          <a:p>
            <a:pPr algn="ctr">
              <a:lnSpc>
                <a:spcPts val="4759"/>
              </a:lnSpc>
              <a:spcBef>
                <a:spcPct val="0"/>
              </a:spcBef>
            </a:pPr>
            <a:r>
              <a:rPr lang="en-US" sz="3399">
                <a:solidFill>
                  <a:srgbClr val="000000"/>
                </a:solidFill>
                <a:latin typeface="Sigher"/>
              </a:rPr>
              <a:t>221402004</a:t>
            </a:r>
          </a:p>
        </p:txBody>
      </p:sp>
      <p:sp>
        <p:nvSpPr>
          <p:cNvPr name="TextBox 22" id="22"/>
          <p:cNvSpPr txBox="true"/>
          <p:nvPr/>
        </p:nvSpPr>
        <p:spPr>
          <a:xfrm rot="0">
            <a:off x="6998647" y="4782751"/>
            <a:ext cx="5243354" cy="11899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Sigher"/>
              </a:rPr>
              <a:t>Muhamad Ravi Devari Hasibuan</a:t>
            </a:r>
          </a:p>
          <a:p>
            <a:pPr algn="ctr">
              <a:lnSpc>
                <a:spcPts val="4759"/>
              </a:lnSpc>
              <a:spcBef>
                <a:spcPct val="0"/>
              </a:spcBef>
            </a:pPr>
            <a:r>
              <a:rPr lang="en-US" sz="3399">
                <a:solidFill>
                  <a:srgbClr val="000000"/>
                </a:solidFill>
                <a:latin typeface="Sigher"/>
              </a:rPr>
              <a:t>221402063</a:t>
            </a:r>
          </a:p>
        </p:txBody>
      </p:sp>
      <p:sp>
        <p:nvSpPr>
          <p:cNvPr name="TextBox 23" id="23"/>
          <p:cNvSpPr txBox="true"/>
          <p:nvPr/>
        </p:nvSpPr>
        <p:spPr>
          <a:xfrm rot="0">
            <a:off x="7765207" y="8911646"/>
            <a:ext cx="3707924" cy="11899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Sigher"/>
              </a:rPr>
              <a:t>Khalil Ramzy Nasution</a:t>
            </a:r>
          </a:p>
          <a:p>
            <a:pPr algn="ctr">
              <a:lnSpc>
                <a:spcPts val="4759"/>
              </a:lnSpc>
              <a:spcBef>
                <a:spcPct val="0"/>
              </a:spcBef>
            </a:pPr>
            <a:r>
              <a:rPr lang="en-US" sz="3399">
                <a:solidFill>
                  <a:srgbClr val="000000"/>
                </a:solidFill>
                <a:latin typeface="Sigher"/>
              </a:rPr>
              <a:t>221402110</a:t>
            </a:r>
          </a:p>
        </p:txBody>
      </p:sp>
      <p:sp>
        <p:nvSpPr>
          <p:cNvPr name="TextBox 24" id="24"/>
          <p:cNvSpPr txBox="true"/>
          <p:nvPr/>
        </p:nvSpPr>
        <p:spPr>
          <a:xfrm rot="0">
            <a:off x="13034076" y="8829349"/>
            <a:ext cx="4000183" cy="11899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Sigher"/>
              </a:rPr>
              <a:t>Gerald Salomo Pasaribu</a:t>
            </a:r>
          </a:p>
          <a:p>
            <a:pPr algn="ctr">
              <a:lnSpc>
                <a:spcPts val="4759"/>
              </a:lnSpc>
              <a:spcBef>
                <a:spcPct val="0"/>
              </a:spcBef>
            </a:pPr>
            <a:r>
              <a:rPr lang="en-US" sz="3399">
                <a:solidFill>
                  <a:srgbClr val="000000"/>
                </a:solidFill>
                <a:latin typeface="Sigher"/>
              </a:rPr>
              <a:t>221402139</a:t>
            </a:r>
          </a:p>
        </p:txBody>
      </p:sp>
      <p:pic>
        <p:nvPicPr>
          <p:cNvPr name="Picture 25" id="25"/>
          <p:cNvPicPr>
            <a:picLocks noChangeAspect="true"/>
          </p:cNvPicPr>
          <p:nvPr/>
        </p:nvPicPr>
        <p:blipFill>
          <a:blip r:embed="rId12"/>
          <a:srcRect l="0" t="0" r="0" b="0"/>
          <a:stretch>
            <a:fillRect/>
          </a:stretch>
        </p:blipFill>
        <p:spPr>
          <a:xfrm flipH="false" flipV="false" rot="0">
            <a:off x="13196819" y="4255953"/>
            <a:ext cx="3837440" cy="1515789"/>
          </a:xfrm>
          <a:prstGeom prst="rect">
            <a:avLst/>
          </a:prstGeom>
        </p:spPr>
      </p:pic>
      <p:pic>
        <p:nvPicPr>
          <p:cNvPr name="Picture 26" id="26"/>
          <p:cNvPicPr>
            <a:picLocks noChangeAspect="true"/>
          </p:cNvPicPr>
          <p:nvPr/>
        </p:nvPicPr>
        <p:blipFill>
          <a:blip r:embed="rId12"/>
          <a:srcRect l="0" t="0" r="0" b="0"/>
          <a:stretch>
            <a:fillRect/>
          </a:stretch>
        </p:blipFill>
        <p:spPr>
          <a:xfrm flipH="false" flipV="false" rot="0">
            <a:off x="1716408" y="8751868"/>
            <a:ext cx="3573454" cy="1411514"/>
          </a:xfrm>
          <a:prstGeom prst="rect">
            <a:avLst/>
          </a:prstGeom>
        </p:spPr>
      </p:pic>
      <p:sp>
        <p:nvSpPr>
          <p:cNvPr name="TextBox 27" id="27"/>
          <p:cNvSpPr txBox="true"/>
          <p:nvPr/>
        </p:nvSpPr>
        <p:spPr>
          <a:xfrm rot="0">
            <a:off x="1546696" y="8922355"/>
            <a:ext cx="4657566" cy="11899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Sigher"/>
              </a:rPr>
              <a:t>Elisabet Sri Hartati Berutu</a:t>
            </a:r>
          </a:p>
          <a:p>
            <a:pPr algn="ctr">
              <a:lnSpc>
                <a:spcPts val="4759"/>
              </a:lnSpc>
              <a:spcBef>
                <a:spcPct val="0"/>
              </a:spcBef>
            </a:pPr>
            <a:r>
              <a:rPr lang="en-US" sz="3399">
                <a:solidFill>
                  <a:srgbClr val="000000"/>
                </a:solidFill>
                <a:latin typeface="Sigher"/>
              </a:rPr>
              <a:t>221402095</a:t>
            </a:r>
          </a:p>
        </p:txBody>
      </p:sp>
      <p:sp>
        <p:nvSpPr>
          <p:cNvPr name="TextBox 28" id="28"/>
          <p:cNvSpPr txBox="true"/>
          <p:nvPr/>
        </p:nvSpPr>
        <p:spPr>
          <a:xfrm rot="0">
            <a:off x="13196819" y="4519429"/>
            <a:ext cx="3837440" cy="11899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Sigher"/>
              </a:rPr>
              <a:t>Damai C.C. Hutauruk</a:t>
            </a:r>
          </a:p>
          <a:p>
            <a:pPr algn="ctr">
              <a:lnSpc>
                <a:spcPts val="4759"/>
              </a:lnSpc>
              <a:spcBef>
                <a:spcPct val="0"/>
              </a:spcBef>
            </a:pPr>
            <a:r>
              <a:rPr lang="en-US" sz="3399">
                <a:solidFill>
                  <a:srgbClr val="000000"/>
                </a:solidFill>
                <a:latin typeface="Sigher"/>
              </a:rPr>
              <a:t>221402092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268" r="1039" b="519"/>
          <a:stretch>
            <a:fillRect/>
          </a:stretch>
        </p:blipFill>
        <p:spPr>
          <a:xfrm flipH="false" flipV="false" rot="0">
            <a:off x="390951" y="2174533"/>
            <a:ext cx="5803975" cy="5985505"/>
          </a:xfrm>
          <a:prstGeom prst="rect">
            <a:avLst/>
          </a:prstGeom>
        </p:spPr>
      </p:pic>
      <p:pic>
        <p:nvPicPr>
          <p:cNvPr name="Picture 3" id="3"/>
          <p:cNvPicPr>
            <a:picLocks noChangeAspect="true"/>
          </p:cNvPicPr>
          <p:nvPr/>
        </p:nvPicPr>
        <p:blipFill>
          <a:blip r:embed="rId3"/>
          <a:srcRect l="0" t="26620" r="38409" b="0"/>
          <a:stretch>
            <a:fillRect/>
          </a:stretch>
        </p:blipFill>
        <p:spPr>
          <a:xfrm flipH="false" flipV="false" rot="0">
            <a:off x="10180990" y="2561033"/>
            <a:ext cx="7717653" cy="5164933"/>
          </a:xfrm>
          <a:prstGeom prst="rect">
            <a:avLst/>
          </a:prstGeom>
        </p:spPr>
      </p:pic>
      <p:grpSp>
        <p:nvGrpSpPr>
          <p:cNvPr name="Group 4" id="4"/>
          <p:cNvGrpSpPr/>
          <p:nvPr/>
        </p:nvGrpSpPr>
        <p:grpSpPr>
          <a:xfrm rot="0">
            <a:off x="-812552" y="-1290767"/>
            <a:ext cx="3086100" cy="3086100"/>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31F2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744950" y="8658383"/>
            <a:ext cx="3086100" cy="3086100"/>
            <a:chOff x="0" y="0"/>
            <a:chExt cx="812800" cy="812800"/>
          </a:xfrm>
        </p:grpSpPr>
        <p:sp>
          <p:nvSpPr>
            <p:cNvPr name="Freeform 8" id="8"/>
            <p:cNvSpPr/>
            <p:nvPr/>
          </p:nvSpPr>
          <p:spPr>
            <a:xfrm>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BC1823"/>
            </a:solidFill>
          </p:spPr>
        </p:sp>
        <p:sp>
          <p:nvSpPr>
            <p:cNvPr name="TextBox 9" id="9"/>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6521142" y="268238"/>
            <a:ext cx="5245715" cy="1153711"/>
          </a:xfrm>
          <a:prstGeom prst="rect">
            <a:avLst/>
          </a:prstGeom>
        </p:spPr>
        <p:txBody>
          <a:bodyPr anchor="t" rtlCol="false" tIns="0" lIns="0" bIns="0" rIns="0">
            <a:spAutoFit/>
          </a:bodyPr>
          <a:lstStyle/>
          <a:p>
            <a:pPr algn="ctr">
              <a:lnSpc>
                <a:spcPts val="9384"/>
              </a:lnSpc>
              <a:spcBef>
                <a:spcPct val="0"/>
              </a:spcBef>
            </a:pPr>
            <a:r>
              <a:rPr lang="en-US" sz="6703">
                <a:solidFill>
                  <a:srgbClr val="000000"/>
                </a:solidFill>
                <a:latin typeface="Sigher"/>
              </a:rPr>
              <a:t>Admin</a:t>
            </a:r>
          </a:p>
        </p:txBody>
      </p:sp>
      <p:sp>
        <p:nvSpPr>
          <p:cNvPr name="TextBox 11" id="11"/>
          <p:cNvSpPr txBox="true"/>
          <p:nvPr/>
        </p:nvSpPr>
        <p:spPr>
          <a:xfrm rot="0">
            <a:off x="4799286" y="1311357"/>
            <a:ext cx="8689427" cy="863177"/>
          </a:xfrm>
          <a:prstGeom prst="rect">
            <a:avLst/>
          </a:prstGeom>
        </p:spPr>
        <p:txBody>
          <a:bodyPr anchor="t" rtlCol="false" tIns="0" lIns="0" bIns="0" rIns="0">
            <a:spAutoFit/>
          </a:bodyPr>
          <a:lstStyle/>
          <a:p>
            <a:pPr algn="ctr">
              <a:lnSpc>
                <a:spcPts val="7023"/>
              </a:lnSpc>
              <a:spcBef>
                <a:spcPct val="0"/>
              </a:spcBef>
            </a:pPr>
            <a:r>
              <a:rPr lang="en-US" sz="5016">
                <a:solidFill>
                  <a:srgbClr val="000000"/>
                </a:solidFill>
                <a:latin typeface="Sigher"/>
              </a:rPr>
              <a:t>Tambah atau Edit Produk </a:t>
            </a:r>
          </a:p>
        </p:txBody>
      </p:sp>
      <p:sp>
        <p:nvSpPr>
          <p:cNvPr name="TextBox 12" id="12"/>
          <p:cNvSpPr txBox="true"/>
          <p:nvPr/>
        </p:nvSpPr>
        <p:spPr>
          <a:xfrm rot="0">
            <a:off x="0" y="8313478"/>
            <a:ext cx="7719179" cy="1276035"/>
          </a:xfrm>
          <a:prstGeom prst="rect">
            <a:avLst/>
          </a:prstGeom>
        </p:spPr>
        <p:txBody>
          <a:bodyPr anchor="t" rtlCol="false" tIns="0" lIns="0" bIns="0" rIns="0">
            <a:spAutoFit/>
          </a:bodyPr>
          <a:lstStyle/>
          <a:p>
            <a:pPr algn="ctr">
              <a:lnSpc>
                <a:spcPts val="5125"/>
              </a:lnSpc>
              <a:spcBef>
                <a:spcPct val="0"/>
              </a:spcBef>
            </a:pPr>
            <a:r>
              <a:rPr lang="en-US" sz="3660">
                <a:solidFill>
                  <a:srgbClr val="000000"/>
                </a:solidFill>
                <a:latin typeface="Sigher"/>
              </a:rPr>
              <a:t>Admin dapat menambah produk dan melihat produk yg sudah ditambahkan </a:t>
            </a:r>
          </a:p>
        </p:txBody>
      </p:sp>
      <p:sp>
        <p:nvSpPr>
          <p:cNvPr name="TextBox 13" id="13"/>
          <p:cNvSpPr txBox="true"/>
          <p:nvPr/>
        </p:nvSpPr>
        <p:spPr>
          <a:xfrm rot="0">
            <a:off x="10179464" y="7982265"/>
            <a:ext cx="7719179" cy="1276035"/>
          </a:xfrm>
          <a:prstGeom prst="rect">
            <a:avLst/>
          </a:prstGeom>
        </p:spPr>
        <p:txBody>
          <a:bodyPr anchor="t" rtlCol="false" tIns="0" lIns="0" bIns="0" rIns="0">
            <a:spAutoFit/>
          </a:bodyPr>
          <a:lstStyle/>
          <a:p>
            <a:pPr algn="ctr">
              <a:lnSpc>
                <a:spcPts val="5125"/>
              </a:lnSpc>
              <a:spcBef>
                <a:spcPct val="0"/>
              </a:spcBef>
            </a:pPr>
            <a:r>
              <a:rPr lang="en-US" sz="3660">
                <a:solidFill>
                  <a:srgbClr val="000000"/>
                </a:solidFill>
                <a:latin typeface="Sigher"/>
              </a:rPr>
              <a:t>Admin dapat mengedit status barang yg sudah ditambahkan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985" r="0" b="8277"/>
          <a:stretch>
            <a:fillRect/>
          </a:stretch>
        </p:blipFill>
        <p:spPr>
          <a:xfrm flipH="false" flipV="false" rot="0">
            <a:off x="260033" y="3298759"/>
            <a:ext cx="8553305" cy="3158368"/>
          </a:xfrm>
          <a:prstGeom prst="rect">
            <a:avLst/>
          </a:prstGeom>
        </p:spPr>
      </p:pic>
      <p:pic>
        <p:nvPicPr>
          <p:cNvPr name="Picture 3" id="3"/>
          <p:cNvPicPr>
            <a:picLocks noChangeAspect="true"/>
          </p:cNvPicPr>
          <p:nvPr/>
        </p:nvPicPr>
        <p:blipFill>
          <a:blip r:embed="rId3"/>
          <a:srcRect l="0" t="8351" r="0" b="6677"/>
          <a:stretch>
            <a:fillRect/>
          </a:stretch>
        </p:blipFill>
        <p:spPr>
          <a:xfrm flipH="false" flipV="false" rot="0">
            <a:off x="9144000" y="2903855"/>
            <a:ext cx="8271936" cy="3948175"/>
          </a:xfrm>
          <a:prstGeom prst="rect">
            <a:avLst/>
          </a:prstGeom>
        </p:spPr>
      </p:pic>
      <p:sp>
        <p:nvSpPr>
          <p:cNvPr name="TextBox 4" id="4"/>
          <p:cNvSpPr txBox="true"/>
          <p:nvPr/>
        </p:nvSpPr>
        <p:spPr>
          <a:xfrm rot="0">
            <a:off x="6521142" y="268238"/>
            <a:ext cx="5245715" cy="1153711"/>
          </a:xfrm>
          <a:prstGeom prst="rect">
            <a:avLst/>
          </a:prstGeom>
        </p:spPr>
        <p:txBody>
          <a:bodyPr anchor="t" rtlCol="false" tIns="0" lIns="0" bIns="0" rIns="0">
            <a:spAutoFit/>
          </a:bodyPr>
          <a:lstStyle/>
          <a:p>
            <a:pPr algn="ctr">
              <a:lnSpc>
                <a:spcPts val="9384"/>
              </a:lnSpc>
              <a:spcBef>
                <a:spcPct val="0"/>
              </a:spcBef>
            </a:pPr>
            <a:r>
              <a:rPr lang="en-US" sz="6703">
                <a:solidFill>
                  <a:srgbClr val="FFFFFF"/>
                </a:solidFill>
                <a:latin typeface="Sigher"/>
              </a:rPr>
              <a:t>Admin</a:t>
            </a:r>
          </a:p>
        </p:txBody>
      </p:sp>
      <p:sp>
        <p:nvSpPr>
          <p:cNvPr name="TextBox 5" id="5"/>
          <p:cNvSpPr txBox="true"/>
          <p:nvPr/>
        </p:nvSpPr>
        <p:spPr>
          <a:xfrm rot="0">
            <a:off x="4799286" y="1311357"/>
            <a:ext cx="8689427" cy="863177"/>
          </a:xfrm>
          <a:prstGeom prst="rect">
            <a:avLst/>
          </a:prstGeom>
        </p:spPr>
        <p:txBody>
          <a:bodyPr anchor="t" rtlCol="false" tIns="0" lIns="0" bIns="0" rIns="0">
            <a:spAutoFit/>
          </a:bodyPr>
          <a:lstStyle/>
          <a:p>
            <a:pPr algn="ctr">
              <a:lnSpc>
                <a:spcPts val="7023"/>
              </a:lnSpc>
              <a:spcBef>
                <a:spcPct val="0"/>
              </a:spcBef>
            </a:pPr>
            <a:r>
              <a:rPr lang="en-US" sz="5016">
                <a:solidFill>
                  <a:srgbClr val="FFFFFF"/>
                </a:solidFill>
                <a:latin typeface="Sigher"/>
              </a:rPr>
              <a:t>Ban Akun</a:t>
            </a:r>
          </a:p>
        </p:txBody>
      </p:sp>
      <p:sp>
        <p:nvSpPr>
          <p:cNvPr name="TextBox 6" id="6"/>
          <p:cNvSpPr txBox="true"/>
          <p:nvPr/>
        </p:nvSpPr>
        <p:spPr>
          <a:xfrm rot="0">
            <a:off x="2332323" y="7871205"/>
            <a:ext cx="13623353" cy="854830"/>
          </a:xfrm>
          <a:prstGeom prst="rect">
            <a:avLst/>
          </a:prstGeom>
        </p:spPr>
        <p:txBody>
          <a:bodyPr anchor="t" rtlCol="false" tIns="0" lIns="0" bIns="0" rIns="0">
            <a:spAutoFit/>
          </a:bodyPr>
          <a:lstStyle/>
          <a:p>
            <a:pPr algn="ctr">
              <a:lnSpc>
                <a:spcPts val="6958"/>
              </a:lnSpc>
              <a:spcBef>
                <a:spcPct val="0"/>
              </a:spcBef>
            </a:pPr>
            <a:r>
              <a:rPr lang="en-US" sz="4970">
                <a:solidFill>
                  <a:srgbClr val="FFFFFF"/>
                </a:solidFill>
                <a:latin typeface="Sigher"/>
              </a:rPr>
              <a:t>Admin dapat memblokir akun yang dirasa meresahkan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351" r="0" b="4067"/>
          <a:stretch>
            <a:fillRect/>
          </a:stretch>
        </p:blipFill>
        <p:spPr>
          <a:xfrm flipH="false" flipV="false" rot="0">
            <a:off x="3386941" y="2311270"/>
            <a:ext cx="11514119" cy="5664460"/>
          </a:xfrm>
          <a:prstGeom prst="rect">
            <a:avLst/>
          </a:prstGeom>
        </p:spPr>
      </p:pic>
      <p:sp>
        <p:nvSpPr>
          <p:cNvPr name="TextBox 3" id="3"/>
          <p:cNvSpPr txBox="true"/>
          <p:nvPr/>
        </p:nvSpPr>
        <p:spPr>
          <a:xfrm rot="0">
            <a:off x="6521142" y="268238"/>
            <a:ext cx="5245715" cy="1153711"/>
          </a:xfrm>
          <a:prstGeom prst="rect">
            <a:avLst/>
          </a:prstGeom>
        </p:spPr>
        <p:txBody>
          <a:bodyPr anchor="t" rtlCol="false" tIns="0" lIns="0" bIns="0" rIns="0">
            <a:spAutoFit/>
          </a:bodyPr>
          <a:lstStyle/>
          <a:p>
            <a:pPr algn="ctr">
              <a:lnSpc>
                <a:spcPts val="9384"/>
              </a:lnSpc>
              <a:spcBef>
                <a:spcPct val="0"/>
              </a:spcBef>
            </a:pPr>
            <a:r>
              <a:rPr lang="en-US" sz="6703">
                <a:solidFill>
                  <a:srgbClr val="FFFFFF"/>
                </a:solidFill>
                <a:latin typeface="Sigher"/>
              </a:rPr>
              <a:t>Admin</a:t>
            </a:r>
          </a:p>
        </p:txBody>
      </p:sp>
      <p:sp>
        <p:nvSpPr>
          <p:cNvPr name="TextBox 4" id="4"/>
          <p:cNvSpPr txBox="true"/>
          <p:nvPr/>
        </p:nvSpPr>
        <p:spPr>
          <a:xfrm rot="0">
            <a:off x="4799286" y="1311357"/>
            <a:ext cx="8689427" cy="863177"/>
          </a:xfrm>
          <a:prstGeom prst="rect">
            <a:avLst/>
          </a:prstGeom>
        </p:spPr>
        <p:txBody>
          <a:bodyPr anchor="t" rtlCol="false" tIns="0" lIns="0" bIns="0" rIns="0">
            <a:spAutoFit/>
          </a:bodyPr>
          <a:lstStyle/>
          <a:p>
            <a:pPr algn="ctr">
              <a:lnSpc>
                <a:spcPts val="7023"/>
              </a:lnSpc>
              <a:spcBef>
                <a:spcPct val="0"/>
              </a:spcBef>
            </a:pPr>
            <a:r>
              <a:rPr lang="en-US" sz="5016">
                <a:solidFill>
                  <a:srgbClr val="FFFFFF"/>
                </a:solidFill>
                <a:latin typeface="Sigher"/>
              </a:rPr>
              <a:t>Hapus Komentar</a:t>
            </a:r>
          </a:p>
        </p:txBody>
      </p:sp>
      <p:sp>
        <p:nvSpPr>
          <p:cNvPr name="TextBox 5" id="5"/>
          <p:cNvSpPr txBox="true"/>
          <p:nvPr/>
        </p:nvSpPr>
        <p:spPr>
          <a:xfrm rot="0">
            <a:off x="2332323" y="8340347"/>
            <a:ext cx="13623353" cy="1731130"/>
          </a:xfrm>
          <a:prstGeom prst="rect">
            <a:avLst/>
          </a:prstGeom>
        </p:spPr>
        <p:txBody>
          <a:bodyPr anchor="t" rtlCol="false" tIns="0" lIns="0" bIns="0" rIns="0">
            <a:spAutoFit/>
          </a:bodyPr>
          <a:lstStyle/>
          <a:p>
            <a:pPr algn="ctr">
              <a:lnSpc>
                <a:spcPts val="6958"/>
              </a:lnSpc>
              <a:spcBef>
                <a:spcPct val="0"/>
              </a:spcBef>
            </a:pPr>
            <a:r>
              <a:rPr lang="en-US" sz="4970">
                <a:solidFill>
                  <a:srgbClr val="FFFFFF"/>
                </a:solidFill>
                <a:latin typeface="Sigher"/>
              </a:rPr>
              <a:t>Di halaman ini,admin dapat melihat komentar yg dimasukkan pembeli serta menghapusnya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9" r="3996" b="0"/>
          <a:stretch>
            <a:fillRect/>
          </a:stretch>
        </p:blipFill>
        <p:spPr>
          <a:xfrm flipH="false" flipV="false" rot="0">
            <a:off x="3736830" y="2437387"/>
            <a:ext cx="10814340" cy="5832048"/>
          </a:xfrm>
          <a:prstGeom prst="rect">
            <a:avLst/>
          </a:prstGeom>
        </p:spPr>
      </p:pic>
      <p:sp>
        <p:nvSpPr>
          <p:cNvPr name="TextBox 3" id="3"/>
          <p:cNvSpPr txBox="true"/>
          <p:nvPr/>
        </p:nvSpPr>
        <p:spPr>
          <a:xfrm rot="0">
            <a:off x="6521142" y="268238"/>
            <a:ext cx="5245715" cy="1153711"/>
          </a:xfrm>
          <a:prstGeom prst="rect">
            <a:avLst/>
          </a:prstGeom>
        </p:spPr>
        <p:txBody>
          <a:bodyPr anchor="t" rtlCol="false" tIns="0" lIns="0" bIns="0" rIns="0">
            <a:spAutoFit/>
          </a:bodyPr>
          <a:lstStyle/>
          <a:p>
            <a:pPr algn="ctr">
              <a:lnSpc>
                <a:spcPts val="9384"/>
              </a:lnSpc>
              <a:spcBef>
                <a:spcPct val="0"/>
              </a:spcBef>
            </a:pPr>
            <a:r>
              <a:rPr lang="en-US" sz="6703">
                <a:solidFill>
                  <a:srgbClr val="FFFFFF"/>
                </a:solidFill>
                <a:latin typeface="Sigher"/>
              </a:rPr>
              <a:t>Admin</a:t>
            </a:r>
          </a:p>
        </p:txBody>
      </p:sp>
      <p:sp>
        <p:nvSpPr>
          <p:cNvPr name="TextBox 4" id="4"/>
          <p:cNvSpPr txBox="true"/>
          <p:nvPr/>
        </p:nvSpPr>
        <p:spPr>
          <a:xfrm rot="0">
            <a:off x="4799286" y="1311357"/>
            <a:ext cx="8689427" cy="863177"/>
          </a:xfrm>
          <a:prstGeom prst="rect">
            <a:avLst/>
          </a:prstGeom>
        </p:spPr>
        <p:txBody>
          <a:bodyPr anchor="t" rtlCol="false" tIns="0" lIns="0" bIns="0" rIns="0">
            <a:spAutoFit/>
          </a:bodyPr>
          <a:lstStyle/>
          <a:p>
            <a:pPr algn="ctr">
              <a:lnSpc>
                <a:spcPts val="7023"/>
              </a:lnSpc>
              <a:spcBef>
                <a:spcPct val="0"/>
              </a:spcBef>
            </a:pPr>
            <a:r>
              <a:rPr lang="en-US" sz="5016">
                <a:solidFill>
                  <a:srgbClr val="FFFFFF"/>
                </a:solidFill>
                <a:latin typeface="Sigher"/>
              </a:rPr>
              <a:t>Hapus Komentar</a:t>
            </a:r>
          </a:p>
        </p:txBody>
      </p:sp>
      <p:sp>
        <p:nvSpPr>
          <p:cNvPr name="TextBox 5" id="5"/>
          <p:cNvSpPr txBox="true"/>
          <p:nvPr/>
        </p:nvSpPr>
        <p:spPr>
          <a:xfrm rot="0">
            <a:off x="2786923" y="8828222"/>
            <a:ext cx="12714154" cy="764906"/>
          </a:xfrm>
          <a:prstGeom prst="rect">
            <a:avLst/>
          </a:prstGeom>
        </p:spPr>
        <p:txBody>
          <a:bodyPr anchor="t" rtlCol="false" tIns="0" lIns="0" bIns="0" rIns="0">
            <a:spAutoFit/>
          </a:bodyPr>
          <a:lstStyle/>
          <a:p>
            <a:pPr algn="ctr">
              <a:lnSpc>
                <a:spcPts val="6212"/>
              </a:lnSpc>
              <a:spcBef>
                <a:spcPct val="0"/>
              </a:spcBef>
            </a:pPr>
            <a:r>
              <a:rPr lang="en-US" sz="4437">
                <a:solidFill>
                  <a:srgbClr val="FFFFFF"/>
                </a:solidFill>
                <a:latin typeface="Sigher"/>
              </a:rPr>
              <a:t>Begini tampilan komentar yg dihapus dalam akun pembeli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367279" y="-3837384"/>
            <a:ext cx="5904776" cy="79525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00439"/>
            <a:ext cx="3580152" cy="475184"/>
          </a:xfrm>
          <a:prstGeom prst="rect">
            <a:avLst/>
          </a:prstGeom>
        </p:spPr>
      </p:pic>
      <p:pic>
        <p:nvPicPr>
          <p:cNvPr name="Picture 4" id="4"/>
          <p:cNvPicPr>
            <a:picLocks noChangeAspect="true"/>
          </p:cNvPicPr>
          <p:nvPr/>
        </p:nvPicPr>
        <p:blipFill>
          <a:blip r:embed="rId6"/>
          <a:srcRect l="817" t="0" r="817" b="0"/>
          <a:stretch>
            <a:fillRect/>
          </a:stretch>
        </p:blipFill>
        <p:spPr>
          <a:xfrm flipH="false" flipV="false" rot="0">
            <a:off x="3514514" y="1875673"/>
            <a:ext cx="11258971" cy="6429555"/>
          </a:xfrm>
          <a:prstGeom prst="rect">
            <a:avLst/>
          </a:prstGeom>
        </p:spPr>
      </p:pic>
      <p:sp>
        <p:nvSpPr>
          <p:cNvPr name="TextBox 5" id="5"/>
          <p:cNvSpPr txBox="true"/>
          <p:nvPr/>
        </p:nvSpPr>
        <p:spPr>
          <a:xfrm rot="0">
            <a:off x="6265249" y="473064"/>
            <a:ext cx="4653099" cy="768840"/>
          </a:xfrm>
          <a:prstGeom prst="rect">
            <a:avLst/>
          </a:prstGeom>
        </p:spPr>
        <p:txBody>
          <a:bodyPr anchor="t" rtlCol="false" tIns="0" lIns="0" bIns="0" rIns="0">
            <a:spAutoFit/>
          </a:bodyPr>
          <a:lstStyle/>
          <a:p>
            <a:pPr algn="ctr">
              <a:lnSpc>
                <a:spcPts val="6241"/>
              </a:lnSpc>
              <a:spcBef>
                <a:spcPct val="0"/>
              </a:spcBef>
            </a:pPr>
            <a:r>
              <a:rPr lang="en-US" sz="4458">
                <a:solidFill>
                  <a:srgbClr val="000000"/>
                </a:solidFill>
                <a:latin typeface="Sigher"/>
              </a:rPr>
              <a:t>8. Hashing Password</a:t>
            </a:r>
          </a:p>
        </p:txBody>
      </p:sp>
      <p:sp>
        <p:nvSpPr>
          <p:cNvPr name="TextBox 6" id="6"/>
          <p:cNvSpPr txBox="true"/>
          <p:nvPr/>
        </p:nvSpPr>
        <p:spPr>
          <a:xfrm rot="0">
            <a:off x="0" y="8625205"/>
            <a:ext cx="17253857" cy="11899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Sigher"/>
              </a:rPr>
              <a:t>Hashing password digunakan untuk menjaga keamanan dan keprivasian dari seorang user, hal ini juga memperkecil kemungkinan diretas/dihack</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56926" y="4939179"/>
            <a:ext cx="5803930" cy="6150600"/>
          </a:xfrm>
          <a:prstGeom prst="rect">
            <a:avLst/>
          </a:prstGeom>
        </p:spPr>
      </p:pic>
      <p:sp>
        <p:nvSpPr>
          <p:cNvPr name="TextBox 3" id="3"/>
          <p:cNvSpPr txBox="true"/>
          <p:nvPr/>
        </p:nvSpPr>
        <p:spPr>
          <a:xfrm rot="0">
            <a:off x="5920339" y="4179105"/>
            <a:ext cx="7142113" cy="1676318"/>
          </a:xfrm>
          <a:prstGeom prst="rect">
            <a:avLst/>
          </a:prstGeom>
        </p:spPr>
        <p:txBody>
          <a:bodyPr anchor="t" rtlCol="false" tIns="0" lIns="0" bIns="0" rIns="0">
            <a:spAutoFit/>
          </a:bodyPr>
          <a:lstStyle/>
          <a:p>
            <a:pPr algn="ctr">
              <a:lnSpc>
                <a:spcPts val="13654"/>
              </a:lnSpc>
            </a:pPr>
            <a:r>
              <a:rPr lang="en-US" sz="9753">
                <a:solidFill>
                  <a:srgbClr val="FEF6E5"/>
                </a:solidFill>
                <a:latin typeface="Londrina Solid Regular"/>
              </a:rPr>
              <a:t> Demo Program</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783532" y="-2844300"/>
            <a:ext cx="5803930" cy="61506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69294" y="468137"/>
            <a:ext cx="7315200" cy="1782249"/>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1066729" y="-1840071"/>
            <a:ext cx="7843974" cy="831249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35847" y="3560212"/>
            <a:ext cx="8454449" cy="316657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735847" y="3560212"/>
            <a:ext cx="8454449" cy="3166575"/>
          </a:xfrm>
          <a:prstGeom prst="rect">
            <a:avLst/>
          </a:prstGeom>
        </p:spPr>
      </p:pic>
      <p:sp>
        <p:nvSpPr>
          <p:cNvPr name="TextBox 5" id="5"/>
          <p:cNvSpPr txBox="true"/>
          <p:nvPr/>
        </p:nvSpPr>
        <p:spPr>
          <a:xfrm rot="-22262">
            <a:off x="3484015" y="3990758"/>
            <a:ext cx="10958113" cy="2211956"/>
          </a:xfrm>
          <a:prstGeom prst="rect">
            <a:avLst/>
          </a:prstGeom>
        </p:spPr>
        <p:txBody>
          <a:bodyPr anchor="t" rtlCol="false" tIns="0" lIns="0" bIns="0" rIns="0">
            <a:spAutoFit/>
          </a:bodyPr>
          <a:lstStyle/>
          <a:p>
            <a:pPr algn="ctr">
              <a:lnSpc>
                <a:spcPts val="15483"/>
              </a:lnSpc>
            </a:pPr>
            <a:r>
              <a:rPr lang="en-US" sz="19354">
                <a:solidFill>
                  <a:srgbClr val="333330"/>
                </a:solidFill>
                <a:latin typeface="Marykate"/>
              </a:rPr>
              <a:t>Thank You</a:t>
            </a:r>
          </a:p>
        </p:txBody>
      </p:sp>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24411">
            <a:off x="12395506" y="6135903"/>
            <a:ext cx="1979376" cy="2990816"/>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209157" y="2316177"/>
            <a:ext cx="3295708" cy="3413634"/>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546062" y="269170"/>
            <a:ext cx="3370714" cy="3291042"/>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440760" y="-3976280"/>
            <a:ext cx="5904776" cy="7952561"/>
          </a:xfrm>
          <a:prstGeom prst="rect">
            <a:avLst/>
          </a:prstGeom>
        </p:spPr>
      </p:pic>
      <p:sp>
        <p:nvSpPr>
          <p:cNvPr name="TextBox 3" id="3"/>
          <p:cNvSpPr txBox="true"/>
          <p:nvPr/>
        </p:nvSpPr>
        <p:spPr>
          <a:xfrm rot="-22262">
            <a:off x="6065566" y="1362946"/>
            <a:ext cx="6156868" cy="1018539"/>
          </a:xfrm>
          <a:prstGeom prst="rect">
            <a:avLst/>
          </a:prstGeom>
        </p:spPr>
        <p:txBody>
          <a:bodyPr anchor="t" rtlCol="false" tIns="0" lIns="0" bIns="0" rIns="0">
            <a:spAutoFit/>
          </a:bodyPr>
          <a:lstStyle/>
          <a:p>
            <a:pPr algn="ctr">
              <a:lnSpc>
                <a:spcPts val="7039"/>
              </a:lnSpc>
            </a:pPr>
            <a:r>
              <a:rPr lang="en-US" sz="8799">
                <a:solidFill>
                  <a:srgbClr val="3399CC"/>
                </a:solidFill>
                <a:latin typeface="Marykate"/>
              </a:rPr>
              <a:t>Latar Belakang</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04312"/>
            <a:ext cx="3580152" cy="475184"/>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013008" y="1028700"/>
            <a:ext cx="1607692" cy="1665217"/>
          </a:xfrm>
          <a:prstGeom prst="rect">
            <a:avLst/>
          </a:prstGeom>
        </p:spPr>
      </p:pic>
      <p:sp>
        <p:nvSpPr>
          <p:cNvPr name="TextBox 6" id="6"/>
          <p:cNvSpPr txBox="true"/>
          <p:nvPr/>
        </p:nvSpPr>
        <p:spPr>
          <a:xfrm rot="0">
            <a:off x="230504" y="4547323"/>
            <a:ext cx="18057496" cy="1562744"/>
          </a:xfrm>
          <a:prstGeom prst="rect">
            <a:avLst/>
          </a:prstGeom>
        </p:spPr>
        <p:txBody>
          <a:bodyPr anchor="t" rtlCol="false" tIns="0" lIns="0" bIns="0" rIns="0">
            <a:spAutoFit/>
          </a:bodyPr>
          <a:lstStyle/>
          <a:p>
            <a:pPr algn="ctr">
              <a:lnSpc>
                <a:spcPts val="4164"/>
              </a:lnSpc>
              <a:spcBef>
                <a:spcPct val="0"/>
              </a:spcBef>
            </a:pPr>
            <a:r>
              <a:rPr lang="en-US" sz="2974">
                <a:solidFill>
                  <a:srgbClr val="FFFFFF"/>
                </a:solidFill>
                <a:latin typeface="Sigher"/>
              </a:rPr>
              <a:t>“MEMENUHI TUGAS BESAR AKHIR SEMESTER SATU MATA KULIAH PEMROGRAMAN WEB TAHUN AJARAN 2022/2023. SEBAGAI BENTUK MENGIKUTI PERKEMBANGAN TEKNOLOGI DI BIDANG WEBSITE YANG BERSIFAT DINAMIS DAN INTERAKTIF.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sp>
        <p:nvSpPr>
          <p:cNvPr name="TextBox 2" id="2"/>
          <p:cNvSpPr txBox="true"/>
          <p:nvPr/>
        </p:nvSpPr>
        <p:spPr>
          <a:xfrm rot="-22262">
            <a:off x="11712748" y="2950262"/>
            <a:ext cx="6156868" cy="1018539"/>
          </a:xfrm>
          <a:prstGeom prst="rect">
            <a:avLst/>
          </a:prstGeom>
        </p:spPr>
        <p:txBody>
          <a:bodyPr anchor="t" rtlCol="false" tIns="0" lIns="0" bIns="0" rIns="0">
            <a:spAutoFit/>
          </a:bodyPr>
          <a:lstStyle/>
          <a:p>
            <a:pPr algn="ctr">
              <a:lnSpc>
                <a:spcPts val="7039"/>
              </a:lnSpc>
            </a:pPr>
            <a:r>
              <a:rPr lang="en-US" sz="8799">
                <a:solidFill>
                  <a:srgbClr val="000000"/>
                </a:solidFill>
                <a:latin typeface="Marykate"/>
              </a:rPr>
              <a:t>HyperStore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13235742" y="-5166768"/>
            <a:ext cx="5904776" cy="7952561"/>
          </a:xfrm>
          <a:prstGeom prst="rect">
            <a:avLst/>
          </a:prstGeom>
        </p:spPr>
      </p:pic>
      <p:grpSp>
        <p:nvGrpSpPr>
          <p:cNvPr name="Group 4" id="4"/>
          <p:cNvGrpSpPr/>
          <p:nvPr/>
        </p:nvGrpSpPr>
        <p:grpSpPr>
          <a:xfrm rot="0">
            <a:off x="16188130" y="8646856"/>
            <a:ext cx="3086100" cy="2700338"/>
            <a:chOff x="0" y="0"/>
            <a:chExt cx="812800" cy="711200"/>
          </a:xfrm>
        </p:grpSpPr>
        <p:sp>
          <p:nvSpPr>
            <p:cNvPr name="Freeform 5" id="5"/>
            <p:cNvSpPr/>
            <p:nvPr/>
          </p:nvSpPr>
          <p:spPr>
            <a:xfrm>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951ABE"/>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676710">
            <a:off x="-1359009" y="6288028"/>
            <a:ext cx="4278147" cy="411480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0460" y="-126078"/>
            <a:ext cx="5447966" cy="4114800"/>
          </a:xfrm>
          <a:prstGeom prst="rect">
            <a:avLst/>
          </a:prstGeom>
        </p:spPr>
      </p:pic>
      <p:sp>
        <p:nvSpPr>
          <p:cNvPr name="TextBox 9" id="9"/>
          <p:cNvSpPr txBox="true"/>
          <p:nvPr/>
        </p:nvSpPr>
        <p:spPr>
          <a:xfrm rot="-22262">
            <a:off x="5326995" y="4343149"/>
            <a:ext cx="12394696" cy="2656252"/>
          </a:xfrm>
          <a:prstGeom prst="rect">
            <a:avLst/>
          </a:prstGeom>
        </p:spPr>
        <p:txBody>
          <a:bodyPr anchor="t" rtlCol="false" tIns="0" lIns="0" bIns="0" rIns="0">
            <a:spAutoFit/>
          </a:bodyPr>
          <a:lstStyle/>
          <a:p>
            <a:pPr algn="ctr">
              <a:lnSpc>
                <a:spcPts val="6730"/>
              </a:lnSpc>
            </a:pPr>
            <a:r>
              <a:rPr lang="en-US" sz="8413">
                <a:solidFill>
                  <a:srgbClr val="FFFFFF"/>
                </a:solidFill>
                <a:latin typeface="Marykate"/>
              </a:rPr>
              <a:t>Merupakan salah satu Marketplace yang menjual berbagai jenis game console dan video game terbaik.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536664">
            <a:off x="-2952388" y="-4343682"/>
            <a:ext cx="5904776" cy="795256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04312"/>
            <a:ext cx="3580152" cy="4751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680308" y="4951554"/>
            <a:ext cx="1157983" cy="1199418"/>
          </a:xfrm>
          <a:prstGeom prst="rect">
            <a:avLst/>
          </a:prstGeom>
        </p:spPr>
      </p:pic>
      <p:pic>
        <p:nvPicPr>
          <p:cNvPr name="Picture 5" id="5"/>
          <p:cNvPicPr>
            <a:picLocks noChangeAspect="true"/>
          </p:cNvPicPr>
          <p:nvPr/>
        </p:nvPicPr>
        <p:blipFill>
          <a:blip r:embed="rId8"/>
          <a:srcRect l="1173" t="0" r="1173" b="0"/>
          <a:stretch>
            <a:fillRect/>
          </a:stretch>
        </p:blipFill>
        <p:spPr>
          <a:xfrm flipH="false" flipV="false" rot="0">
            <a:off x="3886747" y="426365"/>
            <a:ext cx="11984114" cy="943427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829901" y="6735862"/>
            <a:ext cx="5803930" cy="615060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2533875" y="-2010201"/>
            <a:ext cx="7843974" cy="831249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595779" y="403613"/>
            <a:ext cx="945720" cy="97955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424471" y="1028700"/>
            <a:ext cx="4095423" cy="7446223"/>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5052538" y="3769783"/>
            <a:ext cx="8182924" cy="4596502"/>
          </a:xfrm>
          <a:prstGeom prst="rect">
            <a:avLst/>
          </a:prstGeom>
        </p:spPr>
      </p:pic>
      <p:sp>
        <p:nvSpPr>
          <p:cNvPr name="TextBox 7" id="7"/>
          <p:cNvSpPr txBox="true"/>
          <p:nvPr/>
        </p:nvSpPr>
        <p:spPr>
          <a:xfrm rot="-22262">
            <a:off x="3946006" y="541285"/>
            <a:ext cx="9493224" cy="1018539"/>
          </a:xfrm>
          <a:prstGeom prst="rect">
            <a:avLst/>
          </a:prstGeom>
        </p:spPr>
        <p:txBody>
          <a:bodyPr anchor="t" rtlCol="false" tIns="0" lIns="0" bIns="0" rIns="0">
            <a:spAutoFit/>
          </a:bodyPr>
          <a:lstStyle/>
          <a:p>
            <a:pPr algn="ctr">
              <a:lnSpc>
                <a:spcPts val="7039"/>
              </a:lnSpc>
            </a:pPr>
            <a:r>
              <a:rPr lang="en-US" sz="8799">
                <a:solidFill>
                  <a:srgbClr val="333330"/>
                </a:solidFill>
                <a:latin typeface="Marykate"/>
              </a:rPr>
              <a:t> Halaman Web</a:t>
            </a:r>
          </a:p>
        </p:txBody>
      </p:sp>
      <p:sp>
        <p:nvSpPr>
          <p:cNvPr name="TextBox 8" id="8"/>
          <p:cNvSpPr txBox="true"/>
          <p:nvPr/>
        </p:nvSpPr>
        <p:spPr>
          <a:xfrm rot="-22262">
            <a:off x="5208301" y="2749089"/>
            <a:ext cx="6968634" cy="730757"/>
          </a:xfrm>
          <a:prstGeom prst="rect">
            <a:avLst/>
          </a:prstGeom>
        </p:spPr>
        <p:txBody>
          <a:bodyPr anchor="t" rtlCol="false" tIns="0" lIns="0" bIns="0" rIns="0">
            <a:spAutoFit/>
          </a:bodyPr>
          <a:lstStyle/>
          <a:p>
            <a:pPr algn="ctr">
              <a:lnSpc>
                <a:spcPts val="5167"/>
              </a:lnSpc>
            </a:pPr>
            <a:r>
              <a:rPr lang="en-US" sz="6459">
                <a:solidFill>
                  <a:srgbClr val="333330"/>
                </a:solidFill>
                <a:latin typeface="Londrina Solid Regular"/>
              </a:rPr>
              <a:t> Homepage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3333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883428" y="6559080"/>
            <a:ext cx="5803930" cy="61506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52279" y="538612"/>
            <a:ext cx="2343362" cy="2287973"/>
          </a:xfrm>
          <a:prstGeom prst="rect">
            <a:avLst/>
          </a:prstGeom>
        </p:spPr>
      </p:pic>
      <p:sp>
        <p:nvSpPr>
          <p:cNvPr name="TextBox 4" id="4"/>
          <p:cNvSpPr txBox="true"/>
          <p:nvPr/>
        </p:nvSpPr>
        <p:spPr>
          <a:xfrm rot="-22262">
            <a:off x="3758955" y="3755342"/>
            <a:ext cx="10770089" cy="1904364"/>
          </a:xfrm>
          <a:prstGeom prst="rect">
            <a:avLst/>
          </a:prstGeom>
        </p:spPr>
        <p:txBody>
          <a:bodyPr anchor="t" rtlCol="false" tIns="0" lIns="0" bIns="0" rIns="0">
            <a:spAutoFit/>
          </a:bodyPr>
          <a:lstStyle/>
          <a:p>
            <a:pPr algn="ctr">
              <a:lnSpc>
                <a:spcPts val="7039"/>
              </a:lnSpc>
            </a:pPr>
            <a:r>
              <a:rPr lang="en-US" sz="8799">
                <a:solidFill>
                  <a:srgbClr val="3399CC"/>
                </a:solidFill>
                <a:latin typeface="Marykate"/>
              </a:rPr>
              <a:t>Fitur yang Digunakan dalam Website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4870" t="12181" r="34836" b="843"/>
          <a:stretch>
            <a:fillRect/>
          </a:stretch>
        </p:blipFill>
        <p:spPr>
          <a:xfrm flipH="false" flipV="false" rot="0">
            <a:off x="551078" y="2769613"/>
            <a:ext cx="4369166" cy="6033338"/>
          </a:xfrm>
          <a:prstGeom prst="rect">
            <a:avLst/>
          </a:prstGeom>
        </p:spPr>
      </p:pic>
      <p:pic>
        <p:nvPicPr>
          <p:cNvPr name="Picture 3" id="3"/>
          <p:cNvPicPr>
            <a:picLocks noChangeAspect="true"/>
          </p:cNvPicPr>
          <p:nvPr/>
        </p:nvPicPr>
        <p:blipFill>
          <a:blip r:embed="rId3"/>
          <a:srcRect l="33937" t="9878" r="34227" b="0"/>
          <a:stretch>
            <a:fillRect/>
          </a:stretch>
        </p:blipFill>
        <p:spPr>
          <a:xfrm flipH="false" flipV="false" rot="0">
            <a:off x="4920244" y="2769613"/>
            <a:ext cx="4032394" cy="6033338"/>
          </a:xfrm>
          <a:prstGeom prst="rect">
            <a:avLst/>
          </a:prstGeom>
        </p:spPr>
      </p:pic>
      <p:sp>
        <p:nvSpPr>
          <p:cNvPr name="TextBox 4" id="4"/>
          <p:cNvSpPr txBox="true"/>
          <p:nvPr/>
        </p:nvSpPr>
        <p:spPr>
          <a:xfrm rot="-22262">
            <a:off x="3758955" y="676593"/>
            <a:ext cx="10770089" cy="1018539"/>
          </a:xfrm>
          <a:prstGeom prst="rect">
            <a:avLst/>
          </a:prstGeom>
        </p:spPr>
        <p:txBody>
          <a:bodyPr anchor="t" rtlCol="false" tIns="0" lIns="0" bIns="0" rIns="0">
            <a:spAutoFit/>
          </a:bodyPr>
          <a:lstStyle/>
          <a:p>
            <a:pPr algn="ctr">
              <a:lnSpc>
                <a:spcPts val="7039"/>
              </a:lnSpc>
            </a:pPr>
            <a:r>
              <a:rPr lang="en-US" sz="8799">
                <a:solidFill>
                  <a:srgbClr val="FFFFFF"/>
                </a:solidFill>
                <a:latin typeface="Marykate"/>
              </a:rPr>
              <a:t>0. Validasi Form</a:t>
            </a:r>
          </a:p>
        </p:txBody>
      </p:sp>
      <p:sp>
        <p:nvSpPr>
          <p:cNvPr name="TextBox 5" id="5"/>
          <p:cNvSpPr txBox="true"/>
          <p:nvPr/>
        </p:nvSpPr>
        <p:spPr>
          <a:xfrm rot="0">
            <a:off x="8952638" y="4188111"/>
            <a:ext cx="9335362" cy="3101091"/>
          </a:xfrm>
          <a:prstGeom prst="rect">
            <a:avLst/>
          </a:prstGeom>
        </p:spPr>
        <p:txBody>
          <a:bodyPr anchor="t" rtlCol="false" tIns="0" lIns="0" bIns="0" rIns="0">
            <a:spAutoFit/>
          </a:bodyPr>
          <a:lstStyle/>
          <a:p>
            <a:pPr algn="ctr">
              <a:lnSpc>
                <a:spcPts val="6138"/>
              </a:lnSpc>
              <a:spcBef>
                <a:spcPct val="0"/>
              </a:spcBef>
            </a:pPr>
            <a:r>
              <a:rPr lang="en-US" sz="4384">
                <a:solidFill>
                  <a:srgbClr val="FFFFFF"/>
                </a:solidFill>
                <a:latin typeface="Marykate"/>
              </a:rPr>
              <a:t>Validasi form digunakan untuk mengonfirmasi informasi yang disampaikan .jika data yg dimasukkan tidak sesuai maka akan muncul peringatan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399C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214089" y="5861016"/>
            <a:ext cx="5803930" cy="61506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08531" y="321322"/>
            <a:ext cx="2758690" cy="275869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4376435" y="3447671"/>
            <a:ext cx="4244544" cy="5762083"/>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9849167" y="3447671"/>
            <a:ext cx="4450421" cy="5713537"/>
          </a:xfrm>
          <a:prstGeom prst="rect">
            <a:avLst/>
          </a:prstGeom>
        </p:spPr>
      </p:pic>
      <p:sp>
        <p:nvSpPr>
          <p:cNvPr name="TextBox 6" id="6"/>
          <p:cNvSpPr txBox="true"/>
          <p:nvPr/>
        </p:nvSpPr>
        <p:spPr>
          <a:xfrm rot="-22262">
            <a:off x="3758955" y="1615727"/>
            <a:ext cx="10770089" cy="1018539"/>
          </a:xfrm>
          <a:prstGeom prst="rect">
            <a:avLst/>
          </a:prstGeom>
        </p:spPr>
        <p:txBody>
          <a:bodyPr anchor="t" rtlCol="false" tIns="0" lIns="0" bIns="0" rIns="0">
            <a:spAutoFit/>
          </a:bodyPr>
          <a:lstStyle/>
          <a:p>
            <a:pPr algn="ctr">
              <a:lnSpc>
                <a:spcPts val="7039"/>
              </a:lnSpc>
            </a:pPr>
            <a:r>
              <a:rPr lang="en-US" sz="8799">
                <a:solidFill>
                  <a:srgbClr val="333330"/>
                </a:solidFill>
                <a:latin typeface="Marykate"/>
              </a:rPr>
              <a:t>1.Login dan Register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DAFWhQVfNR4</dc:identifier>
  <dcterms:modified xsi:type="dcterms:W3CDTF">2011-08-01T06:04:30Z</dcterms:modified>
  <cp:revision>1</cp:revision>
  <dc:title>Kelompok1A</dc:title>
</cp:coreProperties>
</file>